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6.jpg" ContentType="image/jpg"/>
  <Override PartName="/ppt/media/image29.jpg" ContentType="image/jpg"/>
  <Override PartName="/ppt/media/image30.jpg" ContentType="image/jpg"/>
  <Override PartName="/ppt/media/image3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1"/>
  </p:notesMasterIdLst>
  <p:sldIdLst>
    <p:sldId id="256" r:id="rId2"/>
    <p:sldId id="320" r:id="rId3"/>
    <p:sldId id="1238" r:id="rId4"/>
    <p:sldId id="1239" r:id="rId5"/>
    <p:sldId id="1241" r:id="rId6"/>
    <p:sldId id="1189" r:id="rId7"/>
    <p:sldId id="1240" r:id="rId8"/>
    <p:sldId id="262" r:id="rId9"/>
    <p:sldId id="263" r:id="rId10"/>
    <p:sldId id="265" r:id="rId11"/>
    <p:sldId id="1195" r:id="rId12"/>
    <p:sldId id="306" r:id="rId13"/>
    <p:sldId id="1242" r:id="rId14"/>
    <p:sldId id="1243" r:id="rId15"/>
    <p:sldId id="271" r:id="rId16"/>
    <p:sldId id="1245" r:id="rId17"/>
    <p:sldId id="124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1246" r:id="rId27"/>
    <p:sldId id="280" r:id="rId28"/>
    <p:sldId id="1247" r:id="rId29"/>
    <p:sldId id="1248" r:id="rId30"/>
    <p:sldId id="1249" r:id="rId31"/>
    <p:sldId id="1250" r:id="rId32"/>
    <p:sldId id="1251" r:id="rId33"/>
    <p:sldId id="291" r:id="rId34"/>
    <p:sldId id="1258" r:id="rId35"/>
    <p:sldId id="292" r:id="rId36"/>
    <p:sldId id="293" r:id="rId37"/>
    <p:sldId id="294" r:id="rId38"/>
    <p:sldId id="295" r:id="rId39"/>
    <p:sldId id="296" r:id="rId40"/>
    <p:sldId id="297" r:id="rId41"/>
    <p:sldId id="1262" r:id="rId42"/>
    <p:sldId id="1265" r:id="rId43"/>
    <p:sldId id="1271" r:id="rId44"/>
    <p:sldId id="1266" r:id="rId45"/>
    <p:sldId id="1273" r:id="rId46"/>
    <p:sldId id="1274" r:id="rId47"/>
    <p:sldId id="1275" r:id="rId48"/>
    <p:sldId id="1259" r:id="rId49"/>
    <p:sldId id="1260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A2"/>
    <a:srgbClr val="000000"/>
    <a:srgbClr val="666DA4"/>
    <a:srgbClr val="FF9900"/>
    <a:srgbClr val="B13589"/>
    <a:srgbClr val="F2C79F"/>
    <a:srgbClr val="CC99FF"/>
    <a:srgbClr val="FFCC00"/>
    <a:srgbClr val="FFCC66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637" autoAdjust="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AEDC3-A03E-4989-B872-656857FA50AF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7F11-E637-4577-96AA-D82CCA0852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95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9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83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500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98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01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6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86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66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66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69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63A697-B6D2-413C-A828-670B4DB2AE09}" type="datetimeFigureOut">
              <a:rPr lang="tr-TR" smtClean="0"/>
              <a:t>14.07.2025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2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pective-health.ecu.edu/wp-content/pv-uploads/sites/107/2020/01/Construction_Renovation-approved-6-2-09-9.pdf" TargetMode="External"/><Relationship Id="rId2" Type="http://schemas.openxmlformats.org/officeDocument/2006/relationships/hyperlink" Target="https://www.cdc.gov/infection-control/hcp/environmental-control/ai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083F1E-C431-69C3-782C-BE69576C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FF7F96-8DFF-497E-4969-B82CC49D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53" y="1352038"/>
            <a:ext cx="8528039" cy="2297096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508000" h="508000"/>
            <a:bevelB w="508000" h="508000"/>
          </a:sp3d>
        </p:spPr>
        <p:txBody>
          <a:bodyPr>
            <a:noAutofit/>
          </a:bodyPr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HASTANELERDE YAPIM VE ONARIM ÇALIŞMALARINDA ENFEKSİYON KONTROLÜ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d6abm8ozh3xr3.cloudfront.net/img/w/yazi/ogt/el-hijyeni-kapak.webp">
            <a:extLst>
              <a:ext uri="{FF2B5EF4-FFF2-40B4-BE49-F238E27FC236}">
                <a16:creationId xmlns:a16="http://schemas.microsoft.com/office/drawing/2014/main" id="{DBEA433B-7F1D-4B75-932E-DE0C82A34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58C3306-7053-6319-8FD9-3DA5D925FBF3}"/>
              </a:ext>
            </a:extLst>
          </p:cNvPr>
          <p:cNvSpPr txBox="1"/>
          <p:nvPr/>
        </p:nvSpPr>
        <p:spPr>
          <a:xfrm>
            <a:off x="218114" y="6488668"/>
            <a:ext cx="904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Versiyon 1-Hazırlayanlar: Prof. Dr. Ayşegül Ulu Kılıç- Doç. Dr. Zeynep Türe Yüce Temmuz 2025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A2B7422-A9AC-930D-2D89-B95051F2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52"/>
          <a:stretch>
            <a:fillRect/>
          </a:stretch>
        </p:blipFill>
        <p:spPr>
          <a:xfrm>
            <a:off x="4369714" y="4006334"/>
            <a:ext cx="2610326" cy="2225133"/>
          </a:xfrm>
          <a:prstGeom prst="rect">
            <a:avLst/>
          </a:prstGeom>
        </p:spPr>
      </p:pic>
      <p:pic>
        <p:nvPicPr>
          <p:cNvPr id="1026" name="Picture 2" descr="Yüksekova Devlet Hastanesinde bakım ve onarım çalışması -  Mersinhabermerkezi.com: Mersin Haber Son Dakika Mersin Haberleri">
            <a:extLst>
              <a:ext uri="{FF2B5EF4-FFF2-40B4-BE49-F238E27FC236}">
                <a16:creationId xmlns:a16="http://schemas.microsoft.com/office/drawing/2014/main" id="{58971E4D-A842-2BF1-724E-C6839D102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0"/>
          <a:stretch>
            <a:fillRect/>
          </a:stretch>
        </p:blipFill>
        <p:spPr bwMode="auto">
          <a:xfrm>
            <a:off x="7339687" y="4006334"/>
            <a:ext cx="2610326" cy="22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9207879-5A9A-E080-0C92-BBC57D1BC8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847"/>
          <a:stretch>
            <a:fillRect/>
          </a:stretch>
        </p:blipFill>
        <p:spPr>
          <a:xfrm>
            <a:off x="1759387" y="4006334"/>
            <a:ext cx="2181225" cy="22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6156" y="277891"/>
            <a:ext cx="6152728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4400" b="1" dirty="0">
                <a:solidFill>
                  <a:srgbClr val="FF9900"/>
                </a:solidFill>
                <a:latin typeface="+mn-lt"/>
              </a:rPr>
              <a:t>Bakteriler:</a:t>
            </a:r>
            <a:br>
              <a:rPr lang="tr-TR" sz="4400" b="1" dirty="0">
                <a:solidFill>
                  <a:srgbClr val="FF9900"/>
                </a:solidFill>
              </a:rPr>
            </a:br>
            <a:r>
              <a:rPr sz="4400" b="1" i="1" dirty="0">
                <a:solidFill>
                  <a:schemeClr val="accent1"/>
                </a:solidFill>
                <a:latin typeface="+mn-lt"/>
                <a:cs typeface="Calibri Light"/>
              </a:rPr>
              <a:t>Legionella</a:t>
            </a:r>
            <a:r>
              <a:rPr sz="4400" b="1" i="1" spc="-40" dirty="0">
                <a:solidFill>
                  <a:schemeClr val="accent1"/>
                </a:solidFill>
                <a:latin typeface="+mn-lt"/>
                <a:cs typeface="Calibri Light"/>
              </a:rPr>
              <a:t> </a:t>
            </a:r>
            <a:r>
              <a:rPr lang="tr-TR" sz="4400" b="1" spc="-10" dirty="0">
                <a:solidFill>
                  <a:schemeClr val="accent1"/>
                </a:solidFill>
                <a:latin typeface="+mn-lt"/>
                <a:cs typeface="Calibri Light"/>
              </a:rPr>
              <a:t>T</a:t>
            </a:r>
            <a:r>
              <a:rPr sz="4400" b="1" spc="-10" dirty="0" err="1">
                <a:solidFill>
                  <a:schemeClr val="accent1"/>
                </a:solidFill>
                <a:latin typeface="+mn-lt"/>
              </a:rPr>
              <a:t>ürleri</a:t>
            </a:r>
            <a:endParaRPr sz="4400" b="1" spc="-1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2272" y="1982083"/>
            <a:ext cx="10288905" cy="4090222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Hastanelerdeki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inşaatlarla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sık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ilişkilendirilen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bakterilerdir,</a:t>
            </a:r>
            <a:r>
              <a:rPr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çünkü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yıkım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genellikle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200"/>
              </a:spcBef>
              <a:buClr>
                <a:srgbClr val="FF9900"/>
              </a:buClr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durgun</a:t>
            </a:r>
            <a:r>
              <a:rPr sz="20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birikimleriyle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sonuçlanır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9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tesisatı</a:t>
            </a:r>
            <a:r>
              <a:rPr sz="20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ile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(duş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başlıkları,</a:t>
            </a:r>
            <a:r>
              <a:rPr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depolar,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buz</a:t>
            </a:r>
            <a:r>
              <a:rPr sz="20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makineleri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veya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nazogastrik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beslenme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sularından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200"/>
              </a:spcBef>
              <a:buClr>
                <a:srgbClr val="FF9900"/>
              </a:buClr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aerosolizasyon</a:t>
            </a:r>
            <a:r>
              <a:rPr sz="20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ile)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Legionella</a:t>
            </a:r>
            <a:r>
              <a:rPr sz="2000" i="1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spp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’nin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bulaştığı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gösterilmiştir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21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9781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Hastane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inşaatı,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yenileme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veya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yıkım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faaliyetlerine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maruz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kalan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hastalarla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ilgili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mevcut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literatür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200"/>
              </a:spcBef>
              <a:buClr>
                <a:srgbClr val="FF9900"/>
              </a:buClr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incelendiğinde,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Legionella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enfeksiyonlarının</a:t>
            </a:r>
            <a:r>
              <a:rPr sz="2000" spc="-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küf</a:t>
            </a:r>
            <a:r>
              <a:rPr sz="20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enfeksiyonlarından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daha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az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olduğu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görülmektedir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9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Ancak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çoğunlukla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bağışıklık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sistemi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zayıf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hastalarda</a:t>
            </a:r>
            <a:r>
              <a:rPr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görülen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küf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enfeksiyonlarının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200"/>
              </a:spcBef>
              <a:buClr>
                <a:srgbClr val="FF9900"/>
              </a:buClr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aksine,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Legionella</a:t>
            </a:r>
            <a:r>
              <a:rPr sz="2000" i="1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normal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bağışıklığa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sahip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kişileri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etkiler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Resim 2">
            <a:extLst>
              <a:ext uri="{FF2B5EF4-FFF2-40B4-BE49-F238E27FC236}">
                <a16:creationId xmlns:a16="http://schemas.microsoft.com/office/drawing/2014/main" id="{C2890EBE-3D3D-0CF5-2D8D-7B6F489B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A0C75-45E0-EF7B-60AC-0CE1B0C9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C54DC52-3771-C836-D97D-BB4136B96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864698"/>
            <a:ext cx="10058400" cy="3566160"/>
          </a:xfrm>
          <a:solidFill>
            <a:srgbClr val="666DA4"/>
          </a:solidFill>
          <a:ln>
            <a:solidFill>
              <a:srgbClr val="666DA4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chemeClr val="bg1"/>
                </a:solidFill>
                <a:latin typeface="+mn-lt"/>
              </a:rPr>
              <a:t>ÇÖZÜM STRATEJİSİ: MULTİDİSİPLİNER TAKIM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837C440-8B6C-0311-A0AC-847DA9CC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59F4A-4DD5-94E0-8CF8-E9B25ECB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403253" cy="1450757"/>
          </a:xfrm>
        </p:spPr>
        <p:txBody>
          <a:bodyPr>
            <a:normAutofit fontScale="90000"/>
          </a:bodyPr>
          <a:lstStyle/>
          <a:p>
            <a:r>
              <a:rPr lang="tr-TR" sz="5400" b="1" dirty="0">
                <a:solidFill>
                  <a:srgbClr val="666DA4"/>
                </a:solidFill>
                <a:latin typeface="+mn-lt"/>
              </a:rPr>
              <a:t>Çözüm Stratejisi: Multidisipliner Takım</a:t>
            </a:r>
            <a:endParaRPr lang="en-GB" sz="5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7FE510A-4F37-3922-563C-1F26CF8B76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30395" y="2828835"/>
            <a:ext cx="98742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v"/>
            </a:pPr>
            <a:r>
              <a:rPr lang="tr-TR" sz="2400" dirty="0">
                <a:solidFill>
                  <a:srgbClr val="000000"/>
                </a:solidFill>
              </a:rPr>
              <a:t>Başarılı bir enfeksiyon kontrol programının temeli, proje başlamadan önce multidisipliner bir takımın kurulmasıdır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v"/>
            </a:pPr>
            <a:r>
              <a:rPr lang="tr-TR" sz="2400" dirty="0">
                <a:solidFill>
                  <a:srgbClr val="000000"/>
                </a:solidFill>
              </a:rPr>
              <a:t>Bu takım; yapım, onarım ve inşaat sürecinin tüm evrelerinde aktif rol alır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2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88602-E1D0-AA91-E2BE-7A7C292A7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C967F097-C7ED-45A9-351F-6FB4B2E91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A6ABA-039E-AE60-624C-24F95D57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403253" cy="1450757"/>
          </a:xfrm>
        </p:spPr>
        <p:txBody>
          <a:bodyPr>
            <a:normAutofit fontScale="90000"/>
          </a:bodyPr>
          <a:lstStyle/>
          <a:p>
            <a:r>
              <a:rPr lang="tr-TR" sz="5400" b="1" dirty="0">
                <a:solidFill>
                  <a:srgbClr val="666DA4"/>
                </a:solidFill>
                <a:latin typeface="+mn-lt"/>
              </a:rPr>
              <a:t>Çözüm Stratejisi: Multidisipliner Takım</a:t>
            </a:r>
            <a:endParaRPr lang="en-GB" sz="5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D234D64-B3F5-4E08-7766-DD1A656A29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80" y="2040306"/>
            <a:ext cx="6652071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pc="-10" dirty="0">
                <a:solidFill>
                  <a:srgbClr val="000000"/>
                </a:solidFill>
                <a:cs typeface="Calibri"/>
              </a:rPr>
              <a:t>Enfeksiyon</a:t>
            </a:r>
            <a:r>
              <a:rPr lang="tr-TR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kontrol</a:t>
            </a:r>
            <a:r>
              <a:rPr lang="tr-TR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hekimi/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görevlisi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pc="-10" dirty="0">
                <a:solidFill>
                  <a:srgbClr val="000000"/>
                </a:solidFill>
                <a:cs typeface="Calibri"/>
              </a:rPr>
              <a:t>Mikrobiyoloji</a:t>
            </a:r>
            <a:r>
              <a:rPr lang="tr-TR" spc="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laboratuvarı</a:t>
            </a:r>
            <a:r>
              <a:rPr lang="tr-TR" spc="1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temsilcisi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Hastane</a:t>
            </a:r>
            <a:r>
              <a:rPr lang="tr-TR" spc="-8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yönetimi</a:t>
            </a:r>
            <a:r>
              <a:rPr lang="tr-TR" spc="-7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temsilcisi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Mühendislik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birimi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sorumlusu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pc="-20" dirty="0">
                <a:solidFill>
                  <a:srgbClr val="000000"/>
                </a:solidFill>
                <a:cs typeface="Calibri"/>
              </a:rPr>
              <a:t>Transplantasyon,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onkoloji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veya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yoğun</a:t>
            </a:r>
            <a:r>
              <a:rPr lang="tr-TR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bakım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birim</a:t>
            </a:r>
            <a:r>
              <a:rPr lang="tr-TR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sorumluları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pc="-10" dirty="0">
                <a:solidFill>
                  <a:srgbClr val="000000"/>
                </a:solidFill>
                <a:cs typeface="Calibri"/>
              </a:rPr>
              <a:t>Personel</a:t>
            </a:r>
            <a:r>
              <a:rPr lang="tr-TR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sağlığı</a:t>
            </a:r>
            <a:r>
              <a:rPr lang="tr-TR" spc="-1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görevlisi</a:t>
            </a: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Hemşirelik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hizmetleri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temsilcisi</a:t>
            </a: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pc="-20" dirty="0">
                <a:solidFill>
                  <a:srgbClr val="000000"/>
                </a:solidFill>
                <a:cs typeface="Calibri"/>
              </a:rPr>
              <a:t>Temizlik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işleri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temsilcisi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İnşaat</a:t>
            </a:r>
            <a:r>
              <a:rPr lang="tr-TR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işlerinden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sorumlu</a:t>
            </a:r>
            <a:r>
              <a:rPr lang="tr-TR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kişi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veya</a:t>
            </a:r>
            <a:r>
              <a:rPr lang="tr-TR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görevlendirdiği</a:t>
            </a:r>
            <a:r>
              <a:rPr lang="tr-TR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personel</a:t>
            </a:r>
            <a:endParaRPr lang="tr-TR" dirty="0">
              <a:solidFill>
                <a:srgbClr val="000000"/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pc="-20" dirty="0">
                <a:solidFill>
                  <a:srgbClr val="000000"/>
                </a:solidFill>
                <a:cs typeface="Calibri"/>
              </a:rPr>
              <a:t>Mimar,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mühendis,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proje</a:t>
            </a:r>
            <a:r>
              <a:rPr lang="tr-TR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sorumluları</a:t>
            </a:r>
            <a:r>
              <a:rPr lang="tr-TR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ve</a:t>
            </a:r>
            <a:r>
              <a:rPr lang="tr-TR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yüklenici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firmalar</a:t>
            </a:r>
            <a:endParaRPr lang="tr-TR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C513C0A8-C135-487B-16E6-8095825C3BD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7867" y="2333282"/>
            <a:ext cx="3741208" cy="31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0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1875D-68AE-8510-1C3D-46FAE4B95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52EF3652-FA2B-F7D7-262F-DDDFEF8F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7024B7-E8F2-1B9E-7062-D091BCDD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105053" cy="1450757"/>
          </a:xfrm>
        </p:spPr>
        <p:txBody>
          <a:bodyPr>
            <a:normAutofit fontScale="90000"/>
          </a:bodyPr>
          <a:lstStyle/>
          <a:p>
            <a:r>
              <a:rPr lang="tr-TR" sz="5400" b="1" dirty="0">
                <a:solidFill>
                  <a:srgbClr val="666DA4"/>
                </a:solidFill>
                <a:latin typeface="+mn-lt"/>
              </a:rPr>
              <a:t>Multidisipliner Takımın Görevleri</a:t>
            </a:r>
            <a:endParaRPr lang="en-GB" sz="54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C619AD7-75B0-E83F-2054-B6BD613BA5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6962" y="1712769"/>
            <a:ext cx="8097838" cy="436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Bir</a:t>
            </a:r>
            <a:r>
              <a:rPr lang="tr-TR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inşaat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ya</a:t>
            </a:r>
            <a:r>
              <a:rPr lang="tr-TR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da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yıkım</a:t>
            </a:r>
            <a:r>
              <a:rPr lang="tr-TR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projesi</a:t>
            </a:r>
            <a:r>
              <a:rPr lang="tr-TR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başlamadan</a:t>
            </a:r>
            <a:r>
              <a:rPr lang="tr-TR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«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planlama</a:t>
            </a:r>
            <a:r>
              <a:rPr lang="tr-TR" b="1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aşamasında»</a:t>
            </a:r>
            <a:r>
              <a:rPr lang="tr-TR" b="1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yer</a:t>
            </a:r>
            <a:r>
              <a:rPr lang="tr-TR" spc="-1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almak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spc="-20" dirty="0">
                <a:solidFill>
                  <a:srgbClr val="000000"/>
                </a:solidFill>
                <a:cs typeface="Calibri"/>
              </a:rPr>
              <a:t>Yapılacak</a:t>
            </a:r>
            <a:r>
              <a:rPr lang="tr-TR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işlemle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ilgili</a:t>
            </a:r>
            <a:r>
              <a:rPr lang="tr-TR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tüm</a:t>
            </a:r>
            <a:r>
              <a:rPr lang="tr-TR" spc="-5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enfeksiyon</a:t>
            </a:r>
            <a:r>
              <a:rPr lang="tr-TR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kontrol</a:t>
            </a:r>
            <a:r>
              <a:rPr lang="tr-TR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yaklaşımlarını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gözden</a:t>
            </a:r>
            <a:r>
              <a:rPr lang="tr-TR" spc="-5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geçirmek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Özellikli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alanlarda</a:t>
            </a:r>
            <a:r>
              <a:rPr lang="tr-TR" spc="-6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«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bölgeye</a:t>
            </a:r>
            <a:r>
              <a:rPr lang="tr-TR" b="1" spc="-7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özel»</a:t>
            </a:r>
            <a:r>
              <a:rPr lang="tr-TR" b="1" spc="-9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enfeksiyon</a:t>
            </a:r>
            <a:r>
              <a:rPr lang="tr-TR" spc="-7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kontrol</a:t>
            </a:r>
            <a:r>
              <a:rPr lang="tr-TR" spc="-7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önlemleri</a:t>
            </a:r>
            <a:r>
              <a:rPr lang="tr-TR" spc="-6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oluşturmak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spc="-10" dirty="0">
                <a:solidFill>
                  <a:srgbClr val="000000"/>
                </a:solidFill>
                <a:cs typeface="Calibri"/>
              </a:rPr>
              <a:t>Enfeksiyon</a:t>
            </a:r>
            <a:r>
              <a:rPr lang="tr-TR" spc="-5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kontrol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önlemlerine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uyumu</a:t>
            </a:r>
            <a:r>
              <a:rPr lang="tr-TR" b="1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değerlendirmek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Projenin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duyarlı</a:t>
            </a:r>
            <a:r>
              <a:rPr lang="tr-TR" b="1" spc="-8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hastalar</a:t>
            </a:r>
            <a:r>
              <a:rPr lang="tr-TR" b="1" spc="-8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üzerindeki</a:t>
            </a:r>
            <a:r>
              <a:rPr lang="tr-TR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etkileri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ve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risklerini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hesaplamak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b="1" dirty="0">
                <a:solidFill>
                  <a:srgbClr val="000000"/>
                </a:solidFill>
                <a:cs typeface="Calibri"/>
              </a:rPr>
              <a:t>Hasta,</a:t>
            </a:r>
            <a:r>
              <a:rPr lang="tr-TR" b="1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ziyaretçi</a:t>
            </a:r>
            <a:r>
              <a:rPr lang="tr-TR" b="1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ve</a:t>
            </a:r>
            <a:r>
              <a:rPr lang="tr-TR" b="1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sağlık</a:t>
            </a:r>
            <a:r>
              <a:rPr lang="tr-TR" b="1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çalışanlarının</a:t>
            </a:r>
            <a:r>
              <a:rPr lang="tr-TR" b="1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enfeksiyöz</a:t>
            </a:r>
            <a:r>
              <a:rPr lang="tr-TR" spc="-4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ajanlarla</a:t>
            </a:r>
            <a:r>
              <a:rPr lang="tr-TR" spc="-1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temasını</a:t>
            </a:r>
            <a:r>
              <a:rPr lang="tr-TR" spc="-1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önlemek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b="1" dirty="0">
                <a:solidFill>
                  <a:srgbClr val="000000"/>
                </a:solidFill>
                <a:cs typeface="Calibri"/>
              </a:rPr>
              <a:t>İnşaat</a:t>
            </a:r>
            <a:r>
              <a:rPr lang="tr-TR" b="1" spc="-5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çalışanlarını</a:t>
            </a:r>
            <a:r>
              <a:rPr lang="tr-TR" b="1" spc="-6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enfeksiyon</a:t>
            </a:r>
            <a:r>
              <a:rPr lang="tr-TR" b="1" spc="-6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kontrolü</a:t>
            </a:r>
            <a:r>
              <a:rPr lang="tr-TR" b="1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ve</a:t>
            </a:r>
            <a:r>
              <a:rPr lang="tr-TR" b="1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önemi</a:t>
            </a:r>
            <a:r>
              <a:rPr lang="tr-TR" b="1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konusunda</a:t>
            </a:r>
            <a:r>
              <a:rPr lang="tr-TR" b="1" spc="-6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eğitmek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lang="tr-TR" dirty="0">
                <a:solidFill>
                  <a:srgbClr val="000000"/>
                </a:solidFill>
                <a:cs typeface="Calibri"/>
              </a:rPr>
              <a:t>Acil</a:t>
            </a:r>
            <a:r>
              <a:rPr lang="tr-TR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durumlarda,</a:t>
            </a:r>
            <a:r>
              <a:rPr lang="tr-TR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afet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hallerinde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enerji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ve</a:t>
            </a:r>
            <a:r>
              <a:rPr lang="tr-TR" spc="-6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su</a:t>
            </a:r>
            <a:r>
              <a:rPr lang="tr-TR" spc="-5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kaynaklarının</a:t>
            </a:r>
            <a:r>
              <a:rPr lang="tr-TR" spc="-3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kaybı</a:t>
            </a:r>
            <a:r>
              <a:rPr lang="tr-TR" spc="-4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veya</a:t>
            </a:r>
            <a:r>
              <a:rPr lang="tr-TR" spc="-5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20" dirty="0">
                <a:solidFill>
                  <a:srgbClr val="000000"/>
                </a:solidFill>
                <a:cs typeface="Calibri"/>
              </a:rPr>
              <a:t>kontaminasyonu</a:t>
            </a:r>
            <a:r>
              <a:rPr lang="tr-TR" spc="-5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dirty="0">
                <a:solidFill>
                  <a:srgbClr val="000000"/>
                </a:solidFill>
                <a:cs typeface="Calibri"/>
              </a:rPr>
              <a:t>için</a:t>
            </a:r>
            <a:r>
              <a:rPr lang="tr-TR" spc="-2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acil</a:t>
            </a:r>
            <a:r>
              <a:rPr lang="tr-TR" b="1" spc="-6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spc="-10" dirty="0">
                <a:solidFill>
                  <a:srgbClr val="000000"/>
                </a:solidFill>
                <a:cs typeface="Calibri"/>
              </a:rPr>
              <a:t>hareket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b="1" dirty="0">
                <a:solidFill>
                  <a:srgbClr val="000000"/>
                </a:solidFill>
                <a:cs typeface="Calibri"/>
              </a:rPr>
              <a:t>planları</a:t>
            </a:r>
            <a:r>
              <a:rPr lang="tr-TR" b="1" spc="-35" dirty="0">
                <a:solidFill>
                  <a:srgbClr val="000000"/>
                </a:solidFill>
                <a:cs typeface="Calibri"/>
              </a:rPr>
              <a:t> </a:t>
            </a:r>
            <a:r>
              <a:rPr lang="tr-TR" spc="-10" dirty="0">
                <a:solidFill>
                  <a:srgbClr val="000000"/>
                </a:solidFill>
                <a:cs typeface="Calibri"/>
              </a:rPr>
              <a:t>oluşturmak</a:t>
            </a:r>
            <a:endParaRPr lang="tr-TR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A0ABA7A0-34E4-15F7-BE49-9A422012C8D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4135" y="2194560"/>
            <a:ext cx="2319866" cy="31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80" y="557806"/>
            <a:ext cx="4262120" cy="1179554"/>
          </a:xfrm>
          <a:prstGeom prst="rect">
            <a:avLst/>
          </a:prstGeom>
        </p:spPr>
        <p:txBody>
          <a:bodyPr vert="horz" wrap="square" lIns="0" tIns="421386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105"/>
              </a:spcBef>
            </a:pPr>
            <a:r>
              <a:rPr sz="4900" b="1" dirty="0" err="1">
                <a:solidFill>
                  <a:srgbClr val="666DA4"/>
                </a:solidFill>
                <a:latin typeface="+mn-lt"/>
              </a:rPr>
              <a:t>İşlem</a:t>
            </a:r>
            <a:r>
              <a:rPr sz="4900" b="1" dirty="0">
                <a:solidFill>
                  <a:srgbClr val="666DA4"/>
                </a:solidFill>
                <a:latin typeface="+mn-lt"/>
              </a:rPr>
              <a:t> </a:t>
            </a:r>
            <a:r>
              <a:rPr lang="tr-TR" sz="4900" b="1" dirty="0">
                <a:solidFill>
                  <a:srgbClr val="666DA4"/>
                </a:solidFill>
                <a:latin typeface="+mn-lt"/>
              </a:rPr>
              <a:t>B</a:t>
            </a:r>
            <a:r>
              <a:rPr sz="4900" b="1" dirty="0" err="1">
                <a:solidFill>
                  <a:srgbClr val="666DA4"/>
                </a:solidFill>
                <a:latin typeface="+mn-lt"/>
              </a:rPr>
              <a:t>ilgisi</a:t>
            </a:r>
            <a:endParaRPr sz="4900" b="1" dirty="0">
              <a:solidFill>
                <a:srgbClr val="666DA4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4903" y="3071768"/>
            <a:ext cx="5278120" cy="2231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Projenin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büyüklüğü</a:t>
            </a:r>
            <a:endParaRPr lang="tr-TR" sz="2000" spc="-1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Yeri</a:t>
            </a:r>
            <a:endParaRPr lang="tr-TR" sz="2000" spc="-2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000" dirty="0" err="1">
                <a:solidFill>
                  <a:srgbClr val="000000"/>
                </a:solidFill>
                <a:latin typeface="Calibri"/>
                <a:cs typeface="Calibri"/>
              </a:rPr>
              <a:t>Nasıl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ne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zaman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yürütüleceği</a:t>
            </a:r>
            <a:endParaRPr lang="tr-TR" sz="2000" spc="-1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Ne</a:t>
            </a:r>
            <a:r>
              <a:rPr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Calibri"/>
                <a:cs typeface="Calibri"/>
              </a:rPr>
              <a:t>kadar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süreceği</a:t>
            </a:r>
            <a:endParaRPr lang="tr-TR" sz="2000" spc="-1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000" dirty="0" err="1">
                <a:solidFill>
                  <a:srgbClr val="000000"/>
                </a:solidFill>
                <a:latin typeface="Calibri"/>
                <a:cs typeface="Calibri"/>
              </a:rPr>
              <a:t>Yıkım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olacaksa</a:t>
            </a:r>
            <a:r>
              <a:rPr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Calibri"/>
                <a:cs typeface="Calibri"/>
              </a:rPr>
              <a:t>bunun</a:t>
            </a:r>
            <a:r>
              <a:rPr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boyutu</a:t>
            </a:r>
            <a:endParaRPr lang="tr-TR" sz="2000" spc="-1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Su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boruları</a:t>
            </a: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havalandırmaya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girişim</a:t>
            </a: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olup</a:t>
            </a:r>
            <a:r>
              <a:rPr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olmayacağı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5800" y="2808961"/>
            <a:ext cx="4167678" cy="31661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48508" y="1994092"/>
            <a:ext cx="107090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Enfeksiyon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Kontrol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ekibi,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risk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oluşturabilecek</a:t>
            </a:r>
            <a:r>
              <a:rPr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işlemlerde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ayrıntılı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bilgi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sahibi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olmalıdır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A99DB12E-D8CF-EB3F-DFBF-732034B10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074799" y="124770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49695-0199-321D-60B2-E756122CD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5D80C022-EFC5-3490-BD0D-BC9406B64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867" y="2104945"/>
            <a:ext cx="10058400" cy="2283969"/>
          </a:xfrm>
          <a:solidFill>
            <a:schemeClr val="accent2"/>
          </a:solidFill>
          <a:ln>
            <a:solidFill>
              <a:srgbClr val="666DA4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chemeClr val="bg1"/>
                </a:solidFill>
                <a:latin typeface="+mn-lt"/>
              </a:rPr>
              <a:t>RİSK DEĞERLENDİRMESİ VE İŞLEM SINIFLANDIRMASI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73DC2B2-43CB-CC11-3822-C95CD4E8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1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CD469-14B1-6F1B-A9C1-0FB08F9A2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24F4C585-1BBB-8C11-8159-1912C4D04A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2E85C-F83A-0BBE-75DE-D3B8E4342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06" y="362803"/>
            <a:ext cx="9105053" cy="1298357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tr-TR" sz="5400" b="1" dirty="0">
                <a:solidFill>
                  <a:schemeClr val="accent2"/>
                </a:solidFill>
                <a:latin typeface="+mn-lt"/>
              </a:rPr>
              <a:t>Enfeksiyon Kontrol Risk Değerlendirmesi (EKRD)</a:t>
            </a:r>
            <a:endParaRPr lang="en-GB" sz="5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BF2ACD-4825-AAAC-19FB-EB1D3C5A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31420"/>
            <a:ext cx="10058400" cy="931333"/>
          </a:xfrm>
        </p:spPr>
        <p:txBody>
          <a:bodyPr/>
          <a:lstStyle/>
          <a:p>
            <a:r>
              <a:rPr lang="tr-TR" dirty="0">
                <a:solidFill>
                  <a:srgbClr val="000000"/>
                </a:solidFill>
              </a:rPr>
              <a:t>EKRD, hangi önlemlerin alınacağını belirlemek için kullanılan sistematik bir yaklaşımdır. </a:t>
            </a:r>
          </a:p>
          <a:p>
            <a:r>
              <a:rPr lang="tr-TR" dirty="0">
                <a:solidFill>
                  <a:srgbClr val="000000"/>
                </a:solidFill>
              </a:rPr>
              <a:t>İki ana adımdan oluşur</a:t>
            </a:r>
            <a:r>
              <a:rPr lang="tr-TR" dirty="0"/>
              <a:t>: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0F15D71-2664-890E-6E5E-0DF1523F8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499" y="3315153"/>
            <a:ext cx="770890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Adım 1: Etkilenen Bölgedeki Hasta Risk Grubununun Belirlenmesi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000" b="1" dirty="0">
                <a:solidFill>
                  <a:srgbClr val="000000"/>
                </a:solidFill>
              </a:rPr>
              <a:t>Adım 2: Etkilenen Bölgedeki İşlem Sınıfının Belirlenmesi</a:t>
            </a: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97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4241" y="904981"/>
            <a:ext cx="929521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2780" algn="l"/>
              </a:tabLst>
            </a:pPr>
            <a:r>
              <a:rPr lang="tr-TR" sz="4400" b="1" dirty="0">
                <a:solidFill>
                  <a:schemeClr val="accent2"/>
                </a:solidFill>
                <a:latin typeface="+mn-lt"/>
              </a:rPr>
              <a:t>H</a:t>
            </a:r>
            <a:r>
              <a:rPr sz="4400" b="1" dirty="0" err="1">
                <a:solidFill>
                  <a:schemeClr val="accent2"/>
                </a:solidFill>
                <a:latin typeface="+mn-lt"/>
              </a:rPr>
              <a:t>asta</a:t>
            </a:r>
            <a:r>
              <a:rPr sz="44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sz="4400" b="1" dirty="0">
                <a:solidFill>
                  <a:schemeClr val="accent2"/>
                </a:solidFill>
                <a:latin typeface="+mn-lt"/>
              </a:rPr>
              <a:t>R</a:t>
            </a:r>
            <a:r>
              <a:rPr sz="4400" b="1" dirty="0" err="1">
                <a:solidFill>
                  <a:schemeClr val="accent2"/>
                </a:solidFill>
                <a:latin typeface="+mn-lt"/>
              </a:rPr>
              <a:t>isk</a:t>
            </a:r>
            <a:r>
              <a:rPr sz="44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sz="4400" b="1" dirty="0">
                <a:solidFill>
                  <a:schemeClr val="accent2"/>
                </a:solidFill>
                <a:latin typeface="+mn-lt"/>
              </a:rPr>
              <a:t>Grubu</a:t>
            </a:r>
            <a:endParaRPr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7187" y="2165647"/>
            <a:ext cx="4492625" cy="2866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636AA2"/>
                </a:solidFill>
                <a:latin typeface="Calibri"/>
                <a:cs typeface="Calibri"/>
              </a:rPr>
              <a:t>Grup</a:t>
            </a:r>
            <a:r>
              <a:rPr sz="2800" b="1" spc="-5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636AA2"/>
                </a:solidFill>
                <a:latin typeface="Calibri"/>
                <a:cs typeface="Calibri"/>
              </a:rPr>
              <a:t>1</a:t>
            </a:r>
            <a:r>
              <a:rPr sz="2800" b="1" spc="-4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636AA2"/>
                </a:solidFill>
                <a:latin typeface="Calibri"/>
                <a:cs typeface="Calibri"/>
              </a:rPr>
              <a:t>(Düşük</a:t>
            </a:r>
            <a:r>
              <a:rPr sz="2800" b="1" spc="-5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636AA2"/>
                </a:solidFill>
                <a:latin typeface="Calibri"/>
                <a:cs typeface="Calibri"/>
              </a:rPr>
              <a:t>risk)</a:t>
            </a:r>
            <a:endParaRPr sz="2800" dirty="0">
              <a:solidFill>
                <a:srgbClr val="636AA2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Ofis</a:t>
            </a:r>
            <a:r>
              <a:rPr sz="28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bölgeleri</a:t>
            </a:r>
            <a:endParaRPr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İdari</a:t>
            </a:r>
            <a:r>
              <a:rPr sz="28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destek</a:t>
            </a:r>
            <a:r>
              <a:rPr sz="28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üniteleri</a:t>
            </a:r>
            <a:endParaRPr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Kullanılmayan</a:t>
            </a:r>
            <a:r>
              <a:rPr sz="280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hasta</a:t>
            </a:r>
            <a:r>
              <a:rPr sz="28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servisleri</a:t>
            </a:r>
            <a:endParaRPr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Halka</a:t>
            </a:r>
            <a:r>
              <a:rPr sz="28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açık</a:t>
            </a:r>
            <a:r>
              <a:rPr sz="28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alanlar</a:t>
            </a:r>
            <a:endParaRPr sz="2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0722" y="1825625"/>
            <a:ext cx="2555621" cy="17734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0309" y="3297490"/>
            <a:ext cx="2417318" cy="16107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2189" y="4343018"/>
            <a:ext cx="2555621" cy="1597787"/>
          </a:xfrm>
          <a:prstGeom prst="rect">
            <a:avLst/>
          </a:prstGeom>
        </p:spPr>
      </p:pic>
      <p:pic>
        <p:nvPicPr>
          <p:cNvPr id="7" name="Resim 2">
            <a:extLst>
              <a:ext uri="{FF2B5EF4-FFF2-40B4-BE49-F238E27FC236}">
                <a16:creationId xmlns:a16="http://schemas.microsoft.com/office/drawing/2014/main" id="{6BFC07DE-5A71-9A4B-1277-046422AE47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672" y="895028"/>
            <a:ext cx="892132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2780" algn="l"/>
              </a:tabLst>
            </a:pPr>
            <a:r>
              <a:rPr lang="tr-TR" sz="4400" b="1" dirty="0">
                <a:solidFill>
                  <a:srgbClr val="660066"/>
                </a:solidFill>
                <a:latin typeface="Calibri" panose="020F0502020204030204"/>
              </a:rPr>
              <a:t>Hasta Risk Grubu</a:t>
            </a:r>
            <a:endParaRPr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1728" y="2392246"/>
            <a:ext cx="5952067" cy="30181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636AA2"/>
                </a:solidFill>
                <a:latin typeface="Calibri"/>
                <a:cs typeface="Calibri"/>
              </a:rPr>
              <a:t>Grup</a:t>
            </a:r>
            <a:r>
              <a:rPr sz="2800" b="1" spc="-5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636AA2"/>
                </a:solidFill>
                <a:latin typeface="Calibri"/>
                <a:cs typeface="Calibri"/>
              </a:rPr>
              <a:t>2</a:t>
            </a:r>
            <a:r>
              <a:rPr sz="2800" b="1" spc="-45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636AA2"/>
                </a:solidFill>
                <a:latin typeface="Calibri"/>
                <a:cs typeface="Calibri"/>
              </a:rPr>
              <a:t>(Orta</a:t>
            </a:r>
            <a:r>
              <a:rPr sz="2800" b="1" spc="-4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636AA2"/>
                </a:solidFill>
                <a:latin typeface="Calibri"/>
                <a:cs typeface="Calibri"/>
              </a:rPr>
              <a:t>risk)</a:t>
            </a:r>
            <a:endParaRPr sz="2800" dirty="0">
              <a:solidFill>
                <a:srgbClr val="636AA2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İmmunsüpresif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hastası</a:t>
            </a:r>
            <a:r>
              <a:rPr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latin typeface="Calibri"/>
                <a:cs typeface="Calibri"/>
              </a:rPr>
              <a:t>olmayan</a:t>
            </a:r>
            <a:r>
              <a:rPr sz="24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0000"/>
                </a:solidFill>
                <a:latin typeface="Calibri"/>
                <a:cs typeface="Calibri"/>
              </a:rPr>
              <a:t>dahili</a:t>
            </a:r>
            <a:r>
              <a:rPr lang="tr-TR"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latin typeface="Calibri"/>
                <a:cs typeface="Calibri"/>
              </a:rPr>
              <a:t>servisler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Ekokardiyografi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Nükleer</a:t>
            </a:r>
            <a:r>
              <a:rPr sz="24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Tıp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Endoskopi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Radyoloji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3795" y="1755013"/>
            <a:ext cx="2466975" cy="18478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46970" y="3269615"/>
            <a:ext cx="2507869" cy="17128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23303" y="4199763"/>
            <a:ext cx="2347468" cy="1858137"/>
          </a:xfrm>
          <a:prstGeom prst="rect">
            <a:avLst/>
          </a:prstGeom>
        </p:spPr>
      </p:pic>
      <p:pic>
        <p:nvPicPr>
          <p:cNvPr id="7" name="Resim 2">
            <a:extLst>
              <a:ext uri="{FF2B5EF4-FFF2-40B4-BE49-F238E27FC236}">
                <a16:creationId xmlns:a16="http://schemas.microsoft.com/office/drawing/2014/main" id="{CEBBD495-C29A-069B-7013-AFF353FE36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9C73-AAC9-73EA-8A86-7392A5D0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7030A0"/>
                </a:solidFill>
                <a:latin typeface="+mn-lt"/>
              </a:rPr>
              <a:t>Sunum Planı</a:t>
            </a:r>
            <a:endParaRPr lang="en-GB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55568-BE6A-443E-39F8-82766297C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152E6BA-7B1E-4755-D099-6AB2F8E6B4A3}"/>
              </a:ext>
            </a:extLst>
          </p:cNvPr>
          <p:cNvSpPr txBox="1"/>
          <p:nvPr/>
        </p:nvSpPr>
        <p:spPr>
          <a:xfrm>
            <a:off x="1231052" y="2441138"/>
            <a:ext cx="8564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Sorunun Tanımlanması ve Önemi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Etken mikroorganizmalar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Multidisipliner Ekip ve Görevleri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Enfeksiyon Kontrol Risk Değerlendirmesi (EKRD)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Hasta Grupları ve İnşaat Sınıfları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Düzeylere Göre Kontrol Önlemleri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Destekleyici Faaliyetler: Eğitim, Trafik Kontrolü ve Hasta Koruma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Hastanelerde Su Taşkınlarına Karşı Alınacak Enfeksiyon Kontrol Önlemleri</a:t>
            </a:r>
          </a:p>
        </p:txBody>
      </p:sp>
    </p:spTree>
    <p:extLst>
      <p:ext uri="{BB962C8B-B14F-4D97-AF65-F5344CB8AC3E}">
        <p14:creationId xmlns:p14="http://schemas.microsoft.com/office/powerpoint/2010/main" val="67210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0383" y="868789"/>
            <a:ext cx="983234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2780" algn="l"/>
              </a:tabLst>
            </a:pPr>
            <a:r>
              <a:rPr lang="tr-TR" sz="4400" b="1" dirty="0">
                <a:solidFill>
                  <a:srgbClr val="660066"/>
                </a:solidFill>
                <a:latin typeface="Calibri" panose="020F0502020204030204"/>
              </a:rPr>
              <a:t>Hasta Risk Grubu</a:t>
            </a:r>
            <a:endParaRPr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8778" y="1993987"/>
            <a:ext cx="6636106" cy="3808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636AA2"/>
                </a:solidFill>
                <a:latin typeface="Calibri"/>
                <a:cs typeface="Calibri"/>
              </a:rPr>
              <a:t>Grup</a:t>
            </a:r>
            <a:r>
              <a:rPr sz="2400" b="1" spc="-25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636AA2"/>
                </a:solidFill>
                <a:latin typeface="Calibri"/>
                <a:cs typeface="Calibri"/>
              </a:rPr>
              <a:t>3</a:t>
            </a:r>
            <a:r>
              <a:rPr sz="2400" b="1" spc="-2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636AA2"/>
                </a:solidFill>
                <a:latin typeface="Calibri"/>
                <a:cs typeface="Calibri"/>
              </a:rPr>
              <a:t>(Orta-</a:t>
            </a:r>
            <a:r>
              <a:rPr sz="2400" b="1" dirty="0">
                <a:solidFill>
                  <a:srgbClr val="636AA2"/>
                </a:solidFill>
                <a:latin typeface="Calibri"/>
                <a:cs typeface="Calibri"/>
              </a:rPr>
              <a:t>yüksek</a:t>
            </a:r>
            <a:r>
              <a:rPr sz="2400" b="1" spc="1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36AA2"/>
                </a:solidFill>
                <a:latin typeface="Calibri"/>
                <a:cs typeface="Calibri"/>
              </a:rPr>
              <a:t>risk)</a:t>
            </a:r>
            <a:endParaRPr sz="2400" dirty="0">
              <a:solidFill>
                <a:srgbClr val="636AA2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Koroner</a:t>
            </a:r>
            <a:r>
              <a:rPr sz="24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bakım</a:t>
            </a:r>
            <a:r>
              <a:rPr sz="24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Acil</a:t>
            </a:r>
            <a:r>
              <a:rPr sz="24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servis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Ayılma</a:t>
            </a:r>
            <a:r>
              <a:rPr sz="24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Yenidoğan</a:t>
            </a:r>
            <a:r>
              <a:rPr sz="2400" spc="-9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Ayaktan</a:t>
            </a:r>
            <a:r>
              <a:rPr sz="2400" spc="-9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tedavi</a:t>
            </a:r>
            <a:r>
              <a:rPr sz="2400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Laboratuvarlar</a:t>
            </a:r>
            <a:r>
              <a:rPr sz="2400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4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kan</a:t>
            </a:r>
            <a:r>
              <a:rPr sz="2400" spc="-9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bankası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Cerrahi</a:t>
            </a:r>
            <a:r>
              <a:rPr sz="24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bölümler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Eczane,</a:t>
            </a:r>
            <a:r>
              <a:rPr sz="2400" spc="-10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nütrisyon</a:t>
            </a:r>
            <a:r>
              <a:rPr sz="2400" spc="-9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400" spc="-9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kemoterapi</a:t>
            </a:r>
            <a:r>
              <a:rPr sz="2400" spc="-1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hazırlama</a:t>
            </a:r>
            <a:r>
              <a:rPr sz="2400" spc="-9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odası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Çocuk</a:t>
            </a:r>
            <a:r>
              <a:rPr sz="24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sağlığı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4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hastalıkları</a:t>
            </a:r>
            <a:r>
              <a:rPr sz="24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servisleri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4059" y="2149236"/>
            <a:ext cx="2790825" cy="15335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738" y="3031742"/>
            <a:ext cx="3037204" cy="13049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8761" y="4133031"/>
            <a:ext cx="2753995" cy="1533525"/>
          </a:xfrm>
          <a:prstGeom prst="rect">
            <a:avLst/>
          </a:prstGeom>
        </p:spPr>
      </p:pic>
      <p:pic>
        <p:nvPicPr>
          <p:cNvPr id="8" name="Resim 2">
            <a:extLst>
              <a:ext uri="{FF2B5EF4-FFF2-40B4-BE49-F238E27FC236}">
                <a16:creationId xmlns:a16="http://schemas.microsoft.com/office/drawing/2014/main" id="{16798181-B2A3-E399-9308-CE79BE40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7830" y="887765"/>
            <a:ext cx="836636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0239" algn="l"/>
              </a:tabLst>
            </a:pPr>
            <a:r>
              <a:rPr lang="tr-TR" sz="4400" b="1" dirty="0">
                <a:solidFill>
                  <a:srgbClr val="660066"/>
                </a:solidFill>
                <a:latin typeface="Calibri" panose="020F0502020204030204"/>
              </a:rPr>
              <a:t>Hasta Risk Grubu</a:t>
            </a:r>
            <a:endParaRPr sz="3600" dirty="0">
              <a:solidFill>
                <a:schemeClr val="accent2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7830" y="1959872"/>
            <a:ext cx="5564505" cy="31264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636AA2"/>
                </a:solidFill>
                <a:latin typeface="Calibri"/>
                <a:cs typeface="Calibri"/>
              </a:rPr>
              <a:t>Grup</a:t>
            </a:r>
            <a:r>
              <a:rPr sz="2400" b="1" spc="-25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636AA2"/>
                </a:solidFill>
                <a:latin typeface="Calibri"/>
                <a:cs typeface="Calibri"/>
              </a:rPr>
              <a:t>4</a:t>
            </a:r>
            <a:r>
              <a:rPr sz="2400" b="1" spc="-15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36AA2"/>
                </a:solidFill>
                <a:latin typeface="Calibri"/>
                <a:cs typeface="Calibri"/>
              </a:rPr>
              <a:t>(Yüksek</a:t>
            </a:r>
            <a:r>
              <a:rPr sz="2400" b="1" spc="-50" dirty="0">
                <a:solidFill>
                  <a:srgbClr val="636AA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36AA2"/>
                </a:solidFill>
                <a:latin typeface="Calibri"/>
                <a:cs typeface="Calibri"/>
              </a:rPr>
              <a:t>risk)</a:t>
            </a:r>
            <a:endParaRPr sz="2400" dirty="0">
              <a:solidFill>
                <a:srgbClr val="636AA2"/>
              </a:solidFill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İmmunsüpresif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bakılan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tüm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birimler</a:t>
            </a:r>
            <a:endParaRPr lang="tr-TR" sz="2000" spc="-1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2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Yoğun</a:t>
            </a:r>
            <a:r>
              <a:rPr sz="20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bakımlar</a:t>
            </a:r>
            <a:endParaRPr lang="tr-TR" sz="2000" spc="-1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Ameliyathaneler</a:t>
            </a:r>
            <a:r>
              <a:rPr sz="2000" spc="-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doğumhane</a:t>
            </a:r>
            <a:endParaRPr lang="tr-TR" sz="2000" spc="-1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2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Tüp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bebek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merkezi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kemik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iliği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transplantasyonu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endParaRPr lang="tr-TR" sz="2000" spc="-1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Hematoloji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onkoloji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servisleri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poliklinikleri</a:t>
            </a:r>
            <a:endParaRPr lang="tr-TR" sz="2000" spc="-1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2513" y="4343542"/>
            <a:ext cx="2466975" cy="18478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2335" y="4708132"/>
            <a:ext cx="3046476" cy="1520824"/>
          </a:xfrm>
          <a:prstGeom prst="rect">
            <a:avLst/>
          </a:prstGeom>
        </p:spPr>
      </p:pic>
      <p:pic>
        <p:nvPicPr>
          <p:cNvPr id="7" name="Resim 2">
            <a:extLst>
              <a:ext uri="{FF2B5EF4-FFF2-40B4-BE49-F238E27FC236}">
                <a16:creationId xmlns:a16="http://schemas.microsoft.com/office/drawing/2014/main" id="{22F87A64-D845-B8EC-2D9E-0B3E1760BB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783D141F-9158-4F88-044F-A45FA25B98BB}"/>
              </a:ext>
            </a:extLst>
          </p:cNvPr>
          <p:cNvSpPr txBox="1"/>
          <p:nvPr/>
        </p:nvSpPr>
        <p:spPr>
          <a:xfrm>
            <a:off x="6366120" y="1801818"/>
            <a:ext cx="6096000" cy="283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Diyaliz</a:t>
            </a:r>
            <a:r>
              <a:rPr lang="tr-TR"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Yenidoğan</a:t>
            </a:r>
            <a:r>
              <a:rPr lang="tr-TR" sz="20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YBÜ</a:t>
            </a:r>
            <a:r>
              <a:rPr lang="tr-TR"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lang="tr-TR"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prematür</a:t>
            </a:r>
            <a:r>
              <a:rPr lang="tr-TR"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servisi</a:t>
            </a: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Kardiyak</a:t>
            </a:r>
            <a:r>
              <a:rPr lang="tr-TR"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kateterizasyon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ve</a:t>
            </a:r>
            <a:r>
              <a:rPr lang="tr-TR"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anjiyografi</a:t>
            </a:r>
            <a:r>
              <a:rPr lang="tr-TR" sz="20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üniteleri</a:t>
            </a: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Kemoterapi</a:t>
            </a:r>
            <a:r>
              <a:rPr lang="tr-TR"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Merkezi</a:t>
            </a:r>
            <a:r>
              <a:rPr lang="tr-TR"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sterilizasyon</a:t>
            </a:r>
            <a:r>
              <a:rPr lang="tr-TR"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r>
              <a:rPr lang="tr-TR"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lang="tr-TR"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steril</a:t>
            </a:r>
            <a:r>
              <a:rPr lang="tr-TR"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depo</a:t>
            </a:r>
          </a:p>
          <a:p>
            <a:pPr marL="298450" indent="-285750">
              <a:lnSpc>
                <a:spcPct val="100000"/>
              </a:lnSpc>
              <a:spcBef>
                <a:spcPts val="14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Yanık</a:t>
            </a:r>
            <a:r>
              <a:rPr lang="tr-TR" sz="20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tr-TR"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ünitesi</a:t>
            </a:r>
            <a:endParaRPr lang="tr-TR"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80" y="9631"/>
            <a:ext cx="7665720" cy="1727729"/>
          </a:xfrm>
          <a:prstGeom prst="rect">
            <a:avLst/>
          </a:prstGeom>
        </p:spPr>
        <p:txBody>
          <a:bodyPr vert="horz" wrap="square" lIns="0" tIns="247980" rIns="0" bIns="0" rtlCol="0">
            <a:spAutoFit/>
          </a:bodyPr>
          <a:lstStyle/>
          <a:p>
            <a:pPr marL="38735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chemeClr val="accent2"/>
                </a:solidFill>
                <a:latin typeface="+mn-lt"/>
              </a:rPr>
              <a:t>İnşaat,</a:t>
            </a:r>
            <a:r>
              <a:rPr b="1" spc="-20" dirty="0">
                <a:solidFill>
                  <a:schemeClr val="accent2"/>
                </a:solidFill>
                <a:latin typeface="+mn-lt"/>
              </a:rPr>
              <a:t> </a:t>
            </a:r>
            <a:r>
              <a:rPr b="1" spc="-65" dirty="0">
                <a:solidFill>
                  <a:schemeClr val="accent2"/>
                </a:solidFill>
                <a:latin typeface="+mn-lt"/>
              </a:rPr>
              <a:t>Yapım-</a:t>
            </a:r>
            <a:r>
              <a:rPr b="1" dirty="0">
                <a:solidFill>
                  <a:schemeClr val="accent2"/>
                </a:solidFill>
                <a:latin typeface="+mn-lt"/>
              </a:rPr>
              <a:t>Onarım</a:t>
            </a:r>
            <a:r>
              <a:rPr b="1" spc="-35" dirty="0">
                <a:solidFill>
                  <a:schemeClr val="accent2"/>
                </a:solidFill>
                <a:latin typeface="+mn-lt"/>
              </a:rPr>
              <a:t> </a:t>
            </a:r>
            <a:r>
              <a:rPr b="1" dirty="0" err="1">
                <a:solidFill>
                  <a:schemeClr val="accent2"/>
                </a:solidFill>
                <a:latin typeface="+mn-lt"/>
              </a:rPr>
              <a:t>İşleminin</a:t>
            </a:r>
            <a:r>
              <a:rPr b="1" spc="-40" dirty="0">
                <a:solidFill>
                  <a:schemeClr val="accent2"/>
                </a:solidFill>
                <a:latin typeface="+mn-lt"/>
              </a:rPr>
              <a:t> </a:t>
            </a:r>
            <a:r>
              <a:rPr b="1" spc="-10" dirty="0" err="1">
                <a:solidFill>
                  <a:schemeClr val="accent2"/>
                </a:solidFill>
                <a:latin typeface="+mn-lt"/>
              </a:rPr>
              <a:t>Sınıf</a:t>
            </a:r>
            <a:r>
              <a:rPr lang="tr-TR" b="1" spc="-10" dirty="0">
                <a:solidFill>
                  <a:schemeClr val="accent2"/>
                </a:solidFill>
                <a:latin typeface="+mn-lt"/>
              </a:rPr>
              <a:t>ı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4333" y="1907255"/>
            <a:ext cx="11151870" cy="32194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chemeClr val="accent1"/>
                </a:solidFill>
                <a:latin typeface="Calibri"/>
                <a:cs typeface="Calibri"/>
              </a:rPr>
              <a:t>A</a:t>
            </a:r>
            <a:r>
              <a:rPr sz="2600" b="1" spc="-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600" b="1" spc="-10" dirty="0" err="1">
                <a:solidFill>
                  <a:schemeClr val="accent1"/>
                </a:solidFill>
                <a:latin typeface="Calibri"/>
                <a:cs typeface="Calibri"/>
              </a:rPr>
              <a:t>Sınıfı</a:t>
            </a:r>
            <a:endParaRPr sz="2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20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Gözlemsel</a:t>
            </a:r>
            <a:r>
              <a:rPr sz="22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amaçlı</a:t>
            </a:r>
            <a:r>
              <a:rPr sz="22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kiremit/çatı</a:t>
            </a:r>
            <a:r>
              <a:rPr sz="22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veya</a:t>
            </a:r>
            <a:r>
              <a:rPr sz="22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tavan</a:t>
            </a:r>
            <a:r>
              <a:rPr sz="22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kaplamasının</a:t>
            </a:r>
            <a:r>
              <a:rPr sz="22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kaldırılması</a:t>
            </a:r>
            <a:r>
              <a:rPr sz="22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(yaklaşık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olarak</a:t>
            </a:r>
            <a:r>
              <a:rPr sz="22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1.5-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2</a:t>
            </a:r>
            <a:r>
              <a:rPr sz="22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m2’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</a:t>
            </a:r>
            <a:r>
              <a:rPr lang="tr-TR" sz="22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</a:t>
            </a:r>
            <a:r>
              <a:rPr sz="22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kiremit</a:t>
            </a:r>
            <a:r>
              <a:rPr sz="22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veya</a:t>
            </a:r>
            <a:r>
              <a:rPr sz="22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daha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az,</a:t>
            </a:r>
            <a:r>
              <a:rPr sz="22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30</a:t>
            </a:r>
            <a:r>
              <a:rPr sz="22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dakikadan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kısa</a:t>
            </a:r>
            <a:r>
              <a:rPr sz="22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süreli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çalışmalar)</a:t>
            </a:r>
            <a:endParaRPr sz="22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marR="767080" indent="-342900">
              <a:lnSpc>
                <a:spcPct val="150000"/>
              </a:lnSpc>
              <a:spcBef>
                <a:spcPts val="994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</a:t>
            </a:r>
            <a:r>
              <a:rPr sz="22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odasında</a:t>
            </a:r>
            <a:r>
              <a:rPr sz="22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küçük</a:t>
            </a:r>
            <a:r>
              <a:rPr sz="22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tesisat</a:t>
            </a:r>
            <a:r>
              <a:rPr sz="22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işleri</a:t>
            </a:r>
            <a:r>
              <a:rPr sz="22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(en</a:t>
            </a:r>
            <a:r>
              <a:rPr sz="22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fazla</a:t>
            </a:r>
            <a:r>
              <a:rPr sz="22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</a:t>
            </a:r>
            <a:r>
              <a:rPr sz="22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odasında,</a:t>
            </a:r>
            <a:r>
              <a:rPr sz="22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30</a:t>
            </a:r>
            <a:r>
              <a:rPr sz="22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dakikadan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kıs</a:t>
            </a:r>
            <a:r>
              <a:rPr lang="tr-TR"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 </a:t>
            </a:r>
            <a:r>
              <a:rPr sz="22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süreli</a:t>
            </a:r>
            <a:r>
              <a:rPr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çalışmalar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2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kaçağı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varsa</a:t>
            </a:r>
            <a:r>
              <a:rPr sz="22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</a:t>
            </a:r>
            <a:r>
              <a:rPr sz="22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litreden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daha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az</a:t>
            </a:r>
            <a:r>
              <a:rPr sz="22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miktardaki</a:t>
            </a:r>
            <a:r>
              <a:rPr sz="22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kaçaklar</a:t>
            </a:r>
            <a:r>
              <a:rPr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)</a:t>
            </a:r>
            <a:endParaRPr sz="22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240665" algn="l"/>
              </a:tabLst>
            </a:pPr>
            <a:r>
              <a:rPr sz="2200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Ek</a:t>
            </a:r>
            <a:r>
              <a:rPr sz="2200" b="1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Olarak</a:t>
            </a:r>
            <a:r>
              <a:rPr sz="2200" b="1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;</a:t>
            </a:r>
            <a:r>
              <a:rPr sz="2200" b="1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hiç</a:t>
            </a:r>
            <a:r>
              <a:rPr sz="22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toz</a:t>
            </a:r>
            <a:r>
              <a:rPr sz="22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oluşturmayan,</a:t>
            </a:r>
            <a:r>
              <a:rPr sz="22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duvarların</a:t>
            </a:r>
            <a:r>
              <a:rPr sz="22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delinmediği,</a:t>
            </a:r>
            <a:r>
              <a:rPr sz="22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yıkılmadığı,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gözlemlemek </a:t>
            </a:r>
            <a:r>
              <a:rPr sz="22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dışında</a:t>
            </a:r>
            <a:r>
              <a:rPr sz="22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çatıya</a:t>
            </a:r>
            <a:r>
              <a:rPr lang="tr-TR"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müdahale</a:t>
            </a:r>
            <a:r>
              <a:rPr sz="22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2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edilmeyen</a:t>
            </a:r>
            <a:r>
              <a:rPr lang="tr-TR" sz="22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işlemler</a:t>
            </a:r>
            <a:endParaRPr sz="22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95480E6-0CBE-BA34-A118-D79A83419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066800" y="1737360"/>
            <a:ext cx="10532533" cy="4545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chemeClr val="accent1"/>
                </a:solidFill>
              </a:rPr>
              <a:t>B</a:t>
            </a:r>
            <a:r>
              <a:rPr sz="2800" b="1" spc="-15" dirty="0">
                <a:solidFill>
                  <a:schemeClr val="accent1"/>
                </a:solidFill>
              </a:rPr>
              <a:t> </a:t>
            </a:r>
            <a:r>
              <a:rPr sz="2800" b="1" spc="-10" dirty="0" err="1">
                <a:solidFill>
                  <a:schemeClr val="accent1"/>
                </a:solidFill>
              </a:rPr>
              <a:t>Sınıfı</a:t>
            </a:r>
            <a:endParaRPr sz="2800" b="1" spc="-10" dirty="0">
              <a:solidFill>
                <a:schemeClr val="accent1"/>
              </a:solidFill>
            </a:endParaRPr>
          </a:p>
          <a:p>
            <a:pPr marL="240029" indent="-227329">
              <a:lnSpc>
                <a:spcPct val="100000"/>
              </a:lnSpc>
              <a:spcBef>
                <a:spcPts val="2480"/>
              </a:spcBef>
              <a:buFont typeface="Arial MT"/>
              <a:buChar char="•"/>
              <a:tabLst>
                <a:tab pos="240029" algn="l"/>
              </a:tabLst>
            </a:pPr>
            <a:r>
              <a:rPr sz="24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Küçük</a:t>
            </a:r>
            <a:r>
              <a:rPr sz="2400" b="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çaplı,</a:t>
            </a:r>
            <a:r>
              <a:rPr sz="2400" b="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minimal</a:t>
            </a:r>
            <a:r>
              <a:rPr sz="2400" b="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toz</a:t>
            </a:r>
            <a:r>
              <a:rPr sz="2400" b="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oluşturan,</a:t>
            </a:r>
            <a:r>
              <a:rPr sz="2400" b="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kısa</a:t>
            </a:r>
            <a:r>
              <a:rPr sz="2400" b="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süreli</a:t>
            </a:r>
            <a:r>
              <a:rPr sz="2400" b="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işlemler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6978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Duvarların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çatının/tavanın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delindiği/kırıldığı,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ancak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toz</a:t>
            </a:r>
            <a:r>
              <a:rPr sz="2000" b="1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kontrolünün</a:t>
            </a:r>
            <a:r>
              <a:rPr sz="2000" b="1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sağlandığı</a:t>
            </a:r>
            <a:r>
              <a:rPr sz="2000" b="1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küçük</a:t>
            </a:r>
            <a:r>
              <a:rPr sz="2000" b="1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işlemler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705"/>
              </a:spcBef>
              <a:buFont typeface="Wingdings"/>
              <a:buChar char=""/>
              <a:tabLst>
                <a:tab pos="6978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Havalandırma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tamiratı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695"/>
              </a:spcBef>
              <a:buFont typeface="Wingdings"/>
              <a:buChar char=""/>
              <a:tabLst>
                <a:tab pos="6978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Asma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tavanın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1.5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m2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daha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geniş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yüzeyinin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kaldırılması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kablo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döşeme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vs.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işleminin</a:t>
            </a:r>
            <a:r>
              <a:rPr sz="20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yapılması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705"/>
              </a:spcBef>
              <a:buFont typeface="Wingdings"/>
              <a:buChar char=""/>
              <a:tabLst>
                <a:tab pos="6978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Duvarlarda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küçük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bölgelerin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badanası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veya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duvar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kağıdındaki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tamirat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için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zımparalama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1705"/>
              </a:spcBef>
              <a:buFont typeface="Wingdings"/>
              <a:buChar char=""/>
              <a:tabLst>
                <a:tab pos="6978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odasında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tesisatı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(2’den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fazla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</a:t>
            </a:r>
            <a:r>
              <a:rPr sz="20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odası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30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dakikadan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uzun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süre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tesisatına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spcBef>
                <a:spcPts val="1200"/>
              </a:spcBef>
            </a:pPr>
            <a:r>
              <a:rPr sz="20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yapılan</a:t>
            </a:r>
            <a:r>
              <a:rPr sz="2000" b="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girişimler,</a:t>
            </a:r>
            <a:r>
              <a:rPr sz="2000" b="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1L’nin</a:t>
            </a:r>
            <a:r>
              <a:rPr sz="2000" b="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üzerinde</a:t>
            </a:r>
            <a:r>
              <a:rPr sz="2000" b="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000" b="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kaçağı</a:t>
            </a:r>
            <a:r>
              <a:rPr sz="2000" b="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varsa)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61607F6B-B0C5-E8AF-BE63-F722F5CB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574453" cy="1450757"/>
          </a:xfrm>
        </p:spPr>
        <p:txBody>
          <a:bodyPr/>
          <a:lstStyle/>
          <a:p>
            <a:r>
              <a:rPr lang="tr-TR" b="1" dirty="0">
                <a:solidFill>
                  <a:schemeClr val="accent2"/>
                </a:solidFill>
                <a:latin typeface="+mn-lt"/>
              </a:rPr>
              <a:t>İnşaat,</a:t>
            </a:r>
            <a:r>
              <a:rPr lang="tr-TR" b="1" spc="-2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65" dirty="0">
                <a:solidFill>
                  <a:schemeClr val="accent2"/>
                </a:solidFill>
                <a:latin typeface="+mn-lt"/>
              </a:rPr>
              <a:t>Yapım-</a:t>
            </a:r>
            <a:r>
              <a:rPr lang="tr-TR" b="1" dirty="0">
                <a:solidFill>
                  <a:schemeClr val="accent2"/>
                </a:solidFill>
                <a:latin typeface="+mn-lt"/>
              </a:rPr>
              <a:t>Onarım</a:t>
            </a:r>
            <a:r>
              <a:rPr lang="tr-TR" b="1" spc="-35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dirty="0">
                <a:solidFill>
                  <a:schemeClr val="accent2"/>
                </a:solidFill>
                <a:latin typeface="+mn-lt"/>
              </a:rPr>
              <a:t>İşleminin</a:t>
            </a:r>
            <a:r>
              <a:rPr lang="tr-TR" b="1" spc="-4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10" dirty="0">
                <a:solidFill>
                  <a:schemeClr val="accent2"/>
                </a:solidFill>
                <a:latin typeface="+mn-lt"/>
              </a:rPr>
              <a:t>Sınıfı</a:t>
            </a:r>
            <a:endParaRPr lang="tr-TR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B4B82F06-DFE2-3FFB-8206-32E23A4C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072" y="260957"/>
            <a:ext cx="8771890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 err="1">
                <a:solidFill>
                  <a:schemeClr val="accent2"/>
                </a:solidFill>
                <a:latin typeface="+mn-lt"/>
              </a:rPr>
              <a:t>İnşaat</a:t>
            </a:r>
            <a:r>
              <a:rPr sz="4400" b="1" dirty="0">
                <a:solidFill>
                  <a:schemeClr val="accent2"/>
                </a:solidFill>
                <a:latin typeface="+mn-lt"/>
              </a:rPr>
              <a:t>,</a:t>
            </a:r>
            <a:r>
              <a:rPr sz="4400" b="1" spc="-20" dirty="0">
                <a:solidFill>
                  <a:schemeClr val="accent2"/>
                </a:solidFill>
                <a:latin typeface="+mn-lt"/>
              </a:rPr>
              <a:t> </a:t>
            </a:r>
            <a:r>
              <a:rPr sz="4400" b="1" spc="-65" dirty="0" err="1">
                <a:solidFill>
                  <a:schemeClr val="accent2"/>
                </a:solidFill>
                <a:latin typeface="+mn-lt"/>
              </a:rPr>
              <a:t>Yapım-</a:t>
            </a:r>
            <a:r>
              <a:rPr sz="4400" b="1" dirty="0" err="1">
                <a:solidFill>
                  <a:schemeClr val="accent2"/>
                </a:solidFill>
                <a:latin typeface="+mn-lt"/>
              </a:rPr>
              <a:t>Onarım</a:t>
            </a:r>
            <a:r>
              <a:rPr sz="4400" b="1" spc="-35" dirty="0">
                <a:solidFill>
                  <a:schemeClr val="accent2"/>
                </a:solidFill>
                <a:latin typeface="+mn-lt"/>
              </a:rPr>
              <a:t> </a:t>
            </a:r>
            <a:br>
              <a:rPr lang="tr-TR" sz="4400" b="1" spc="-35" dirty="0">
                <a:solidFill>
                  <a:schemeClr val="accent2"/>
                </a:solidFill>
                <a:latin typeface="+mn-lt"/>
              </a:rPr>
            </a:br>
            <a:r>
              <a:rPr sz="4400" b="1" dirty="0" err="1">
                <a:solidFill>
                  <a:schemeClr val="accent2"/>
                </a:solidFill>
                <a:latin typeface="+mn-lt"/>
              </a:rPr>
              <a:t>İşleminin</a:t>
            </a:r>
            <a:r>
              <a:rPr sz="4400" b="1" spc="-35" dirty="0">
                <a:solidFill>
                  <a:schemeClr val="accent2"/>
                </a:solidFill>
                <a:latin typeface="+mn-lt"/>
              </a:rPr>
              <a:t> </a:t>
            </a:r>
            <a:r>
              <a:rPr sz="4400" b="1" spc="-10" dirty="0" err="1">
                <a:solidFill>
                  <a:schemeClr val="accent2"/>
                </a:solidFill>
                <a:latin typeface="+mn-lt"/>
              </a:rPr>
              <a:t>Sınıfı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5655" y="1562017"/>
            <a:ext cx="10944225" cy="4769254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2600" b="1" dirty="0">
                <a:solidFill>
                  <a:schemeClr val="accent1"/>
                </a:solidFill>
                <a:latin typeface="Calibri"/>
                <a:cs typeface="Calibri"/>
              </a:rPr>
              <a:t>C </a:t>
            </a:r>
            <a:r>
              <a:rPr sz="2600" b="1" spc="-10" dirty="0" err="1">
                <a:solidFill>
                  <a:schemeClr val="accent1"/>
                </a:solidFill>
                <a:latin typeface="Calibri"/>
                <a:cs typeface="Calibri"/>
              </a:rPr>
              <a:t>Sınıfı</a:t>
            </a:r>
            <a:endParaRPr sz="2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19"/>
              </a:spcBef>
              <a:buClr>
                <a:srgbClr val="FF9900"/>
              </a:buClr>
              <a:buFont typeface="Arial" panose="020B0604020202020204" pitchFamily="34" charset="0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Orta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–ciddi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düzeyde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toz</a:t>
            </a:r>
            <a:r>
              <a:rPr sz="2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oluşturan,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yıkım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gerektiren,</a:t>
            </a:r>
            <a:r>
              <a:rPr sz="24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binaya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ait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sabit</a:t>
            </a:r>
            <a:r>
              <a:rPr sz="24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bölümlerin</a:t>
            </a:r>
            <a:r>
              <a:rPr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(tezgah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buClr>
                <a:srgbClr val="FF9900"/>
              </a:buClr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üstü,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monte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edilmiş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dolap,</a:t>
            </a:r>
            <a:r>
              <a:rPr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lavabo</a:t>
            </a:r>
            <a:r>
              <a:rPr sz="24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gibi)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yıkılmasını,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kırılmasını,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sökülmesini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gerektiren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FF9900"/>
              </a:buClr>
              <a:buFont typeface="Arial" panose="020B0604020202020204" pitchFamily="34" charset="0"/>
              <a:buChar char="•"/>
              <a:tabLst>
                <a:tab pos="240029" algn="l"/>
              </a:tabLst>
            </a:pP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TEK</a:t>
            </a:r>
            <a:r>
              <a:rPr sz="20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BİR</a:t>
            </a:r>
            <a:r>
              <a:rPr sz="20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İŞ</a:t>
            </a:r>
            <a:r>
              <a:rPr sz="20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GÜNÜNDE</a:t>
            </a:r>
            <a:r>
              <a:rPr sz="20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0000"/>
                </a:solidFill>
                <a:latin typeface="Calibri"/>
                <a:cs typeface="Calibri"/>
              </a:rPr>
              <a:t>TAMAMLANAMAYACAK</a:t>
            </a:r>
            <a:endParaRPr sz="20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520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Duvarların</a:t>
            </a:r>
            <a:r>
              <a:rPr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badana/duvar</a:t>
            </a:r>
            <a:r>
              <a:rPr sz="20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kağıdı</a:t>
            </a:r>
            <a:r>
              <a:rPr sz="20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kaplama</a:t>
            </a:r>
            <a:r>
              <a:rPr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öncesi</a:t>
            </a:r>
            <a:r>
              <a:rPr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zımparalanması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505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Yer</a:t>
            </a:r>
            <a:r>
              <a:rPr sz="20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döşemelerinin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kaldırılması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505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Kiremitlerin</a:t>
            </a:r>
            <a:r>
              <a:rPr sz="20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kaldırılması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 ve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aktarılması,</a:t>
            </a:r>
            <a:r>
              <a:rPr sz="200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çatı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tamiratı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495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Yeni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duvar</a:t>
            </a:r>
            <a:r>
              <a:rPr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örülmesi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505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Asma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tavan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üzerinde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1.5</a:t>
            </a:r>
            <a:r>
              <a:rPr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m2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daha</a:t>
            </a:r>
            <a:r>
              <a:rPr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geniş</a:t>
            </a:r>
            <a:r>
              <a:rPr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yüzeyinin</a:t>
            </a:r>
            <a:r>
              <a:rPr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kaldırılması</a:t>
            </a:r>
            <a:r>
              <a:rPr sz="20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kablo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vs.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çalışması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505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Büyük</a:t>
            </a:r>
            <a:r>
              <a:rPr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oranda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yerden</a:t>
            </a:r>
            <a:r>
              <a:rPr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kablo</a:t>
            </a:r>
            <a:r>
              <a:rPr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döşenmesi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490"/>
              </a:spcBef>
              <a:buClr>
                <a:srgbClr val="FF9900"/>
              </a:buClr>
              <a:buFont typeface="Wingdings" panose="05000000000000000000" pitchFamily="2" charset="2"/>
              <a:buChar char="ü"/>
              <a:tabLst>
                <a:tab pos="697865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Birden</a:t>
            </a:r>
            <a:r>
              <a:rPr sz="20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fazla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hasta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bakım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odasında</a:t>
            </a:r>
            <a:r>
              <a:rPr sz="20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uzun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süreli</a:t>
            </a: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(her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biri</a:t>
            </a:r>
            <a:r>
              <a:rPr sz="20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60</a:t>
            </a:r>
            <a:r>
              <a:rPr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dakikanın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üzerinde),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su</a:t>
            </a:r>
            <a:r>
              <a:rPr sz="20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tesisatına</a:t>
            </a:r>
            <a:r>
              <a:rPr sz="20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yapılan</a:t>
            </a:r>
            <a:r>
              <a:rPr lang="tr-T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libri"/>
                <a:cs typeface="Calibri"/>
              </a:rPr>
              <a:t>girişimler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D03DF85E-B455-49EA-C18D-53D8BD2D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80" y="-218124"/>
            <a:ext cx="7149253" cy="1955484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51308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chemeClr val="accent2"/>
                </a:solidFill>
                <a:latin typeface="+mn-lt"/>
              </a:rPr>
              <a:t>İnşaat,</a:t>
            </a:r>
            <a:r>
              <a:rPr b="1" spc="-20" dirty="0">
                <a:solidFill>
                  <a:schemeClr val="accent2"/>
                </a:solidFill>
                <a:latin typeface="+mn-lt"/>
              </a:rPr>
              <a:t> </a:t>
            </a:r>
            <a:r>
              <a:rPr b="1" spc="-65" dirty="0">
                <a:solidFill>
                  <a:schemeClr val="accent2"/>
                </a:solidFill>
                <a:latin typeface="+mn-lt"/>
              </a:rPr>
              <a:t>Yapım-</a:t>
            </a:r>
            <a:r>
              <a:rPr b="1" dirty="0">
                <a:solidFill>
                  <a:schemeClr val="accent2"/>
                </a:solidFill>
                <a:latin typeface="+mn-lt"/>
              </a:rPr>
              <a:t>Onarım</a:t>
            </a:r>
            <a:r>
              <a:rPr b="1" spc="-35" dirty="0">
                <a:solidFill>
                  <a:schemeClr val="accent2"/>
                </a:solidFill>
                <a:latin typeface="+mn-lt"/>
              </a:rPr>
              <a:t> </a:t>
            </a:r>
            <a:r>
              <a:rPr b="1" dirty="0" err="1">
                <a:solidFill>
                  <a:schemeClr val="accent2"/>
                </a:solidFill>
                <a:latin typeface="+mn-lt"/>
              </a:rPr>
              <a:t>İşleminin</a:t>
            </a:r>
            <a:r>
              <a:rPr b="1" spc="-35" dirty="0">
                <a:solidFill>
                  <a:schemeClr val="accent2"/>
                </a:solidFill>
                <a:latin typeface="+mn-lt"/>
              </a:rPr>
              <a:t> </a:t>
            </a:r>
            <a:r>
              <a:rPr b="1" spc="-10" dirty="0" err="1">
                <a:solidFill>
                  <a:schemeClr val="accent2"/>
                </a:solidFill>
                <a:latin typeface="+mn-lt"/>
              </a:rPr>
              <a:t>Sınıfı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7280" y="1974896"/>
            <a:ext cx="10844530" cy="3617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chemeClr val="accent1"/>
                </a:solidFill>
                <a:latin typeface="Calibri"/>
                <a:cs typeface="Calibri"/>
              </a:rPr>
              <a:t>D</a:t>
            </a:r>
            <a:r>
              <a:rPr sz="2800" b="1" spc="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800" b="1" spc="-10" dirty="0" err="1">
                <a:solidFill>
                  <a:schemeClr val="accent1"/>
                </a:solidFill>
                <a:latin typeface="Calibri"/>
                <a:cs typeface="Calibri"/>
              </a:rPr>
              <a:t>Sınıfı</a:t>
            </a:r>
            <a:endParaRPr sz="28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2680"/>
              </a:spcBef>
              <a:buClr>
                <a:srgbClr val="FF9900"/>
              </a:buClr>
              <a:buFont typeface="Arial MT"/>
              <a:buChar char="•"/>
              <a:tabLst>
                <a:tab pos="240029" algn="l"/>
              </a:tabLst>
            </a:pPr>
            <a:r>
              <a:rPr sz="28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Büyük</a:t>
            </a:r>
            <a:r>
              <a:rPr sz="28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yıkım,</a:t>
            </a:r>
            <a:r>
              <a:rPr sz="28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</a:t>
            </a:r>
            <a:r>
              <a:rPr sz="28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8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yenileme</a:t>
            </a:r>
            <a:r>
              <a:rPr sz="28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projeleri</a:t>
            </a:r>
            <a:endParaRPr sz="28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808356" lvl="1" indent="-342900">
              <a:lnSpc>
                <a:spcPct val="100000"/>
              </a:lnSpc>
              <a:spcBef>
                <a:spcPts val="2045"/>
              </a:spcBef>
              <a:buClr>
                <a:srgbClr val="FF9900"/>
              </a:buClr>
              <a:buSzPct val="95833"/>
              <a:buFont typeface="Wingdings" panose="05000000000000000000" pitchFamily="2" charset="2"/>
              <a:buChar char="ü"/>
              <a:tabLst>
                <a:tab pos="708660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Büyük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çaplı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yıkımla</a:t>
            </a:r>
            <a:r>
              <a:rPr sz="24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tüm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elektrik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veya</a:t>
            </a:r>
            <a:r>
              <a:rPr sz="24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bilgisayar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kablolarının</a:t>
            </a:r>
            <a:r>
              <a:rPr sz="24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sökülüp,</a:t>
            </a:r>
            <a:r>
              <a:rPr sz="24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değiştirilmesi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808356" lvl="1" indent="-342900">
              <a:lnSpc>
                <a:spcPct val="100000"/>
              </a:lnSpc>
              <a:spcBef>
                <a:spcPts val="1945"/>
              </a:spcBef>
              <a:buClr>
                <a:srgbClr val="FF9900"/>
              </a:buClr>
              <a:buSzPct val="95833"/>
              <a:buFont typeface="Wingdings" panose="05000000000000000000" pitchFamily="2" charset="2"/>
              <a:buChar char="ü"/>
              <a:tabLst>
                <a:tab pos="708660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Çok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sayıda</a:t>
            </a:r>
            <a:r>
              <a:rPr sz="24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(3</a:t>
            </a:r>
            <a:r>
              <a:rPr sz="24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gün</a:t>
            </a:r>
            <a:r>
              <a:rPr sz="24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üzeri)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</a:t>
            </a:r>
            <a:r>
              <a:rPr sz="24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gününde</a:t>
            </a:r>
            <a:r>
              <a:rPr sz="24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tamamlanabilecek</a:t>
            </a:r>
            <a:r>
              <a:rPr sz="2400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yeni</a:t>
            </a:r>
            <a:r>
              <a:rPr sz="24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inşaatlar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808356" lvl="1" indent="-342900">
              <a:lnSpc>
                <a:spcPct val="100000"/>
              </a:lnSpc>
              <a:spcBef>
                <a:spcPts val="1935"/>
              </a:spcBef>
              <a:buClr>
                <a:srgbClr val="FF9900"/>
              </a:buClr>
              <a:buSzPct val="95833"/>
              <a:buFont typeface="Wingdings" panose="05000000000000000000" pitchFamily="2" charset="2"/>
              <a:buChar char="ü"/>
              <a:tabLst>
                <a:tab pos="708660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Birden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fazla</a:t>
            </a:r>
            <a:r>
              <a:rPr sz="24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hasta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bakım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alanında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uzun</a:t>
            </a:r>
            <a:r>
              <a:rPr sz="24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süreli</a:t>
            </a:r>
            <a:r>
              <a:rPr sz="24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r>
              <a:rPr sz="24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tesisatına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yapılan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girişimler</a:t>
            </a:r>
            <a:r>
              <a:rPr sz="24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4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su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spcBef>
                <a:spcPts val="1440"/>
              </a:spcBef>
              <a:buClr>
                <a:srgbClr val="FF9900"/>
              </a:buClr>
            </a:pP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kesintisi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F4755655-B531-F23F-7D29-ACD8B7B24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1E53A-5B7D-8E19-F4F8-44F93EFCA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F0199918-EB50-BD00-C512-A43592DF4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933" y="2130345"/>
            <a:ext cx="10058400" cy="2283969"/>
          </a:xfrm>
          <a:solidFill>
            <a:schemeClr val="accent1"/>
          </a:solidFill>
          <a:ln>
            <a:solidFill>
              <a:srgbClr val="666DA4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chemeClr val="bg1"/>
                </a:solidFill>
                <a:latin typeface="+mn-lt"/>
              </a:rPr>
              <a:t>DÜZEYLERE GÖRE KONTROL ÖNLEMLERİ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6D6BDC9-9A12-1E84-623F-E8E4B74F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81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E038AE2-E2C1-F3A5-B3DF-66E33C30B7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2C98A4D-81F6-DFB4-2B03-5C1AD397B473}"/>
              </a:ext>
            </a:extLst>
          </p:cNvPr>
          <p:cNvSpPr txBox="1"/>
          <p:nvPr/>
        </p:nvSpPr>
        <p:spPr>
          <a:xfrm>
            <a:off x="1126066" y="433401"/>
            <a:ext cx="76877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b="1" dirty="0">
                <a:solidFill>
                  <a:schemeClr val="accent1"/>
                </a:solidFill>
              </a:rPr>
              <a:t>Risk Grubu ve İşlem Sınıfına Göre Alınacak Önlemlerin Düzeyleri</a:t>
            </a:r>
            <a:endParaRPr lang="tr-TR" sz="4000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C09540DB-8867-E231-73D8-38F0B2B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19686"/>
              </p:ext>
            </p:extLst>
          </p:nvPr>
        </p:nvGraphicFramePr>
        <p:xfrm>
          <a:off x="1670244" y="1872437"/>
          <a:ext cx="9203268" cy="434683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40254">
                  <a:extLst>
                    <a:ext uri="{9D8B030D-6E8A-4147-A177-3AD203B41FA5}">
                      <a16:colId xmlns:a16="http://schemas.microsoft.com/office/drawing/2014/main" val="508877034"/>
                    </a:ext>
                  </a:extLst>
                </a:gridCol>
                <a:gridCol w="1840254">
                  <a:extLst>
                    <a:ext uri="{9D8B030D-6E8A-4147-A177-3AD203B41FA5}">
                      <a16:colId xmlns:a16="http://schemas.microsoft.com/office/drawing/2014/main" val="135489628"/>
                    </a:ext>
                  </a:extLst>
                </a:gridCol>
                <a:gridCol w="1525552">
                  <a:extLst>
                    <a:ext uri="{9D8B030D-6E8A-4147-A177-3AD203B41FA5}">
                      <a16:colId xmlns:a16="http://schemas.microsoft.com/office/drawing/2014/main" val="1016344004"/>
                    </a:ext>
                  </a:extLst>
                </a:gridCol>
                <a:gridCol w="2155955">
                  <a:extLst>
                    <a:ext uri="{9D8B030D-6E8A-4147-A177-3AD203B41FA5}">
                      <a16:colId xmlns:a16="http://schemas.microsoft.com/office/drawing/2014/main" val="2938024781"/>
                    </a:ext>
                  </a:extLst>
                </a:gridCol>
                <a:gridCol w="1841253">
                  <a:extLst>
                    <a:ext uri="{9D8B030D-6E8A-4147-A177-3AD203B41FA5}">
                      <a16:colId xmlns:a16="http://schemas.microsoft.com/office/drawing/2014/main" val="1810515758"/>
                    </a:ext>
                  </a:extLst>
                </a:gridCol>
              </a:tblGrid>
              <a:tr h="79929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effectLst/>
                        </a:rPr>
                        <a:t>Hasta Risk Grubu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İşlem Sınıfı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6160436"/>
                  </a:ext>
                </a:extLst>
              </a:tr>
              <a:tr h="799299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solidFill>
                            <a:schemeClr val="bg1"/>
                          </a:solidFill>
                          <a:effectLst/>
                        </a:rPr>
                        <a:t>Sınıf A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solidFill>
                            <a:schemeClr val="bg1"/>
                          </a:solidFill>
                          <a:effectLst/>
                        </a:rPr>
                        <a:t>Sınıf B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solidFill>
                            <a:schemeClr val="bg1"/>
                          </a:solidFill>
                          <a:effectLst/>
                        </a:rPr>
                        <a:t>Sınıf C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solidFill>
                            <a:schemeClr val="bg1"/>
                          </a:solidFill>
                          <a:effectLst/>
                        </a:rPr>
                        <a:t>Sınıf D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758132"/>
                  </a:ext>
                </a:extLst>
              </a:tr>
              <a:tr h="687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Grup 1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effectLst/>
                        </a:rPr>
                        <a:t>Düzey II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effectLst/>
                        </a:rPr>
                        <a:t>Düzey III/IV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1946452"/>
                  </a:ext>
                </a:extLst>
              </a:tr>
              <a:tr h="687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effectLst/>
                        </a:rPr>
                        <a:t>Grup 2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IV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894659"/>
                  </a:ext>
                </a:extLst>
              </a:tr>
              <a:tr h="687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effectLst/>
                        </a:rPr>
                        <a:t>Grup 3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III/IV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IV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1336074"/>
                  </a:ext>
                </a:extLst>
              </a:tr>
              <a:tr h="6870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effectLst/>
                        </a:rPr>
                        <a:t>Grup 4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III/IV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>
                          <a:effectLst/>
                        </a:rPr>
                        <a:t>Düzey III/IV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800" dirty="0">
                          <a:effectLst/>
                        </a:rPr>
                        <a:t>Düzey IV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00845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5DAB5-8936-1800-527B-C2484CFA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5ABA4B2-EA66-D805-CFE6-F1BA5CAFC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-95013"/>
            <a:ext cx="7953587" cy="1832373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Risk Grubu ve İşlem Sınıfına Göre Alınacak Önlemlerin Düzeyleri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FCADFEEA-ADD8-7EA3-3670-BBC58E8F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D503AC73-7286-CE14-4A7B-CA7758FE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064915"/>
              </p:ext>
            </p:extLst>
          </p:nvPr>
        </p:nvGraphicFramePr>
        <p:xfrm>
          <a:off x="933652" y="2231360"/>
          <a:ext cx="10799544" cy="422776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373476">
                  <a:extLst>
                    <a:ext uri="{9D8B030D-6E8A-4147-A177-3AD203B41FA5}">
                      <a16:colId xmlns:a16="http://schemas.microsoft.com/office/drawing/2014/main" val="4122143435"/>
                    </a:ext>
                  </a:extLst>
                </a:gridCol>
                <a:gridCol w="5426068">
                  <a:extLst>
                    <a:ext uri="{9D8B030D-6E8A-4147-A177-3AD203B41FA5}">
                      <a16:colId xmlns:a16="http://schemas.microsoft.com/office/drawing/2014/main" val="3693978439"/>
                    </a:ext>
                  </a:extLst>
                </a:gridCol>
              </a:tblGrid>
              <a:tr h="4251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Sırasında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Sonrasında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146805"/>
                  </a:ext>
                </a:extLst>
              </a:tr>
              <a:tr h="3571059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  <a:effectLst/>
                        </a:rPr>
                        <a:t>İşlemlerin minimal toz oluşturacak yöntemlerle yapılmalıdır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</a:rPr>
                        <a:t>Su kesintileri inşaat aktivitesinin az olduğu zamanlarda (mümkünse akşamları) yapılmalıdır</a:t>
                      </a: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</a:rPr>
                        <a:t>Çalışmanın mümkün olduğunca kuru tutulmasına dikkat edilmeli , duvarlarda ve alt yapıda meydana gelen su sızıntısı en kısa sürede rapor edilmelidir</a:t>
                      </a:r>
                    </a:p>
                    <a:p>
                      <a:pPr marL="0" lv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endParaRPr lang="tr-TR" sz="1800" b="0" dirty="0">
                        <a:solidFill>
                          <a:srgbClr val="000000"/>
                        </a:solidFill>
                      </a:endParaRP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800" b="0" dirty="0">
                          <a:solidFill>
                            <a:srgbClr val="000000"/>
                          </a:solidFill>
                        </a:rPr>
                        <a:t>Çalışma alanı ile hasta teması mümkün olduğunca azaltılmalıdır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endParaRPr lang="tr-TR" sz="16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800" dirty="0">
                          <a:solidFill>
                            <a:srgbClr val="000000"/>
                          </a:solidFill>
                          <a:effectLst/>
                        </a:rPr>
                        <a:t>İşlem biter bitmez çalışma sahası temizlenmelidir</a:t>
                      </a: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800" dirty="0">
                          <a:solidFill>
                            <a:srgbClr val="000000"/>
                          </a:solidFill>
                        </a:rPr>
                        <a:t>Çalışma alanı elektrik süpürgesi ile süpürülmelidir</a:t>
                      </a: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800" dirty="0">
                          <a:solidFill>
                            <a:srgbClr val="000000"/>
                          </a:solidFill>
                        </a:rPr>
                        <a:t>Gözlem için açılan tavan kapamaları en kısa zamanda kapatılmalıdır</a:t>
                      </a: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r>
                        <a:rPr lang="tr-TR" sz="1800" dirty="0">
                          <a:solidFill>
                            <a:srgbClr val="000000"/>
                          </a:solidFill>
                        </a:rPr>
                        <a:t>Su boruları tekrar kullanım öncesi berrak akıncaya kadar basınçlı su ile yıkanmalıdır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800" dirty="0">
                          <a:solidFill>
                            <a:srgbClr val="000000"/>
                          </a:solidFill>
                        </a:rPr>
                        <a:t>Su sıcaklığının sağlık kuruluşunca belirlenen standartta olması sağlanmalıdır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tr-TR" sz="1800" i="1" dirty="0" err="1">
                          <a:solidFill>
                            <a:srgbClr val="000000"/>
                          </a:solidFill>
                        </a:rPr>
                        <a:t>Lejyonella</a:t>
                      </a:r>
                      <a:r>
                        <a:rPr lang="tr-TR" sz="1800" i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tr-TR" sz="1800" i="1" dirty="0" err="1">
                          <a:solidFill>
                            <a:srgbClr val="000000"/>
                          </a:solidFill>
                        </a:rPr>
                        <a:t>spp</a:t>
                      </a:r>
                      <a:r>
                        <a:rPr lang="tr-TR" sz="1800" i="1" dirty="0">
                          <a:solidFill>
                            <a:srgbClr val="000000"/>
                          </a:solidFill>
                        </a:rPr>
                        <a:t>. </a:t>
                      </a:r>
                      <a:r>
                        <a:rPr lang="tr-TR" sz="1800" dirty="0">
                          <a:solidFill>
                            <a:srgbClr val="000000"/>
                          </a:solidFill>
                        </a:rPr>
                        <a:t>üremesine yardımcı conta ve diğer malzemelerin kullanılmamasına dikkat edilmelidir</a:t>
                      </a:r>
                    </a:p>
                    <a:p>
                      <a:pPr marL="285750" lvl="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Ø"/>
                      </a:pP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  <a:p>
                      <a:pPr marL="0" lv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endParaRPr lang="tr-TR" sz="1600" dirty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45923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8FE7F2E2-D3EE-70CD-6AEF-DD98C6A164E4}"/>
              </a:ext>
            </a:extLst>
          </p:cNvPr>
          <p:cNvSpPr txBox="1"/>
          <p:nvPr/>
        </p:nvSpPr>
        <p:spPr>
          <a:xfrm>
            <a:off x="4281950" y="1799694"/>
            <a:ext cx="39200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2"/>
                </a:solidFill>
              </a:rPr>
              <a:t>Düzey-1 Önlemler</a:t>
            </a:r>
          </a:p>
        </p:txBody>
      </p:sp>
    </p:spTree>
    <p:extLst>
      <p:ext uri="{BB962C8B-B14F-4D97-AF65-F5344CB8AC3E}">
        <p14:creationId xmlns:p14="http://schemas.microsoft.com/office/powerpoint/2010/main" val="236027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2E0BD-6502-86B5-3946-55A02D96E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C87182-9640-3BE5-A8AE-EB71ACEFDA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-95013"/>
            <a:ext cx="7953587" cy="1832373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Risk Grubu ve İşlem Sınıfına Göre Alınacak Önlemlerin Düzeyleri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FEC560EE-FA3C-196F-2CE3-E9DEF121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897C042-4BF8-946A-5311-4CFF04DAB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429089"/>
              </p:ext>
            </p:extLst>
          </p:nvPr>
        </p:nvGraphicFramePr>
        <p:xfrm>
          <a:off x="507999" y="2248932"/>
          <a:ext cx="11108268" cy="406755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554134">
                  <a:extLst>
                    <a:ext uri="{9D8B030D-6E8A-4147-A177-3AD203B41FA5}">
                      <a16:colId xmlns:a16="http://schemas.microsoft.com/office/drawing/2014/main" val="4122143435"/>
                    </a:ext>
                  </a:extLst>
                </a:gridCol>
                <a:gridCol w="5554134">
                  <a:extLst>
                    <a:ext uri="{9D8B030D-6E8A-4147-A177-3AD203B41FA5}">
                      <a16:colId xmlns:a16="http://schemas.microsoft.com/office/drawing/2014/main" val="3693978439"/>
                    </a:ext>
                  </a:extLst>
                </a:gridCol>
              </a:tblGrid>
              <a:tr h="219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Sırasında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Sonrasında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146805"/>
                  </a:ext>
                </a:extLst>
              </a:tr>
              <a:tr h="1718907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Havaya karışan tozların dağılımının önlenmelidir 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Toz kontrolü için çalışılan bölgenin nemlendirilmelidir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Kullanılmayan kapı/pencereler bantlanarak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kapatılmalıdır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Havalandırma girişlerinin kapatılmalı ve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sızdırmaz bir biçimde bantlanmalıdır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Çalışılan bölgenin giriş ve çıkışına toz tutucu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paspas konmalıdır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İnşaatı süren bölgenin ısıtma, soğutma ve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havalandırma sistemini kapatılmalı veya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diğer bölgelerden ayrılmalıdır</a:t>
                      </a:r>
                      <a:endParaRPr lang="tr-TR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Çıkan moloz ve atıklar delinmez ve toz geçirmez torbalara konarak taşınmalıdır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Alan kullanıma açılmadan ıslak olarak silinmeli veya HEPA filtreli süpürgeyle süpürülmelidir 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Isıtma, soğutma ve havalandırma sistemi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eski haline getirilmelidir</a:t>
                      </a:r>
                      <a:endParaRPr lang="tr-TR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45923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A3802FE0-A675-9847-B020-BF26162EC3F6}"/>
              </a:ext>
            </a:extLst>
          </p:cNvPr>
          <p:cNvSpPr txBox="1"/>
          <p:nvPr/>
        </p:nvSpPr>
        <p:spPr>
          <a:xfrm>
            <a:off x="3801356" y="1808480"/>
            <a:ext cx="39200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2"/>
                </a:solidFill>
              </a:rPr>
              <a:t>Düzey-2 Önlemler (Düzey-1’e ek olarak)</a:t>
            </a:r>
          </a:p>
        </p:txBody>
      </p:sp>
    </p:spTree>
    <p:extLst>
      <p:ext uri="{BB962C8B-B14F-4D97-AF65-F5344CB8AC3E}">
        <p14:creationId xmlns:p14="http://schemas.microsoft.com/office/powerpoint/2010/main" val="83320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C36A5-4CD2-BA4A-AEC4-13694F91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845A-A8E3-112F-BABB-FFDF3F95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10058400" cy="1450757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7030A0"/>
                </a:solidFill>
                <a:latin typeface="+mn-lt"/>
              </a:rPr>
              <a:t>Önemi</a:t>
            </a:r>
            <a:endParaRPr lang="en-GB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326D5-A77C-1CA3-D385-F6E9B6805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6C1D70F5-5A3A-B26B-7545-550CD8B8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B0FC401D-F7D3-64B4-AD12-1BAC0C65EC33}"/>
              </a:ext>
            </a:extLst>
          </p:cNvPr>
          <p:cNvSpPr txBox="1"/>
          <p:nvPr/>
        </p:nvSpPr>
        <p:spPr>
          <a:xfrm>
            <a:off x="843280" y="2149254"/>
            <a:ext cx="5063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1800" dirty="0">
              <a:solidFill>
                <a:srgbClr val="000000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944063F-1DB9-DC84-54D7-91659BA96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169" y="1737360"/>
            <a:ext cx="10075986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Hastaneler, artan hasta nüfusu ve gelişen teknolojinin ihtiyaçlarını karşılamak için sürekli bir dönüşüm içindedir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Bu çalışmalar sırasında: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Tozların ortaya çıkması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Su sistemlerine müdahale edilmesi ve su kesintileri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Havalandırma sistemlerine müdahale edilmesi gibi nedenlerle hasta, ziyaretçi ve sağlık personeli enfeksiyöz etkenlerle temas edebilir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Sonuç: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İnşaat ve tadilatla ilişkili hastane kaynaklı enfeksiyonlar görülebilmektedir</a:t>
            </a:r>
          </a:p>
        </p:txBody>
      </p:sp>
    </p:spTree>
    <p:extLst>
      <p:ext uri="{BB962C8B-B14F-4D97-AF65-F5344CB8AC3E}">
        <p14:creationId xmlns:p14="http://schemas.microsoft.com/office/powerpoint/2010/main" val="738722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F868-18DF-21EC-CB1A-01C59D080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4A92791-C915-FB17-1364-D044D61575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-95013"/>
            <a:ext cx="7953587" cy="1832373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Risk Grubu ve İşlem Sınıfına Göre Alınacak Önlemlerin Düzeyleri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A15A998F-3538-3BF1-B3F7-CB7E5646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D19EFCB5-2FFE-EB6B-4461-DF376417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29807"/>
              </p:ext>
            </p:extLst>
          </p:nvPr>
        </p:nvGraphicFramePr>
        <p:xfrm>
          <a:off x="507999" y="2248932"/>
          <a:ext cx="11108268" cy="406755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554134">
                  <a:extLst>
                    <a:ext uri="{9D8B030D-6E8A-4147-A177-3AD203B41FA5}">
                      <a16:colId xmlns:a16="http://schemas.microsoft.com/office/drawing/2014/main" val="4122143435"/>
                    </a:ext>
                  </a:extLst>
                </a:gridCol>
                <a:gridCol w="5554134">
                  <a:extLst>
                    <a:ext uri="{9D8B030D-6E8A-4147-A177-3AD203B41FA5}">
                      <a16:colId xmlns:a16="http://schemas.microsoft.com/office/drawing/2014/main" val="3693978439"/>
                    </a:ext>
                  </a:extLst>
                </a:gridCol>
              </a:tblGrid>
              <a:tr h="219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Sırasında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Sonrasında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146805"/>
                  </a:ext>
                </a:extLst>
              </a:tr>
              <a:tr h="1718907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İnşaatı süren bölgenin ısıtma, soğutma ve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havalandırma sistemi diğer bölgelerden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ayrılmalıdır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İşlem başlamadan önce çalışılacak bölgenin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toz sızmasını önleyecek şekilde plastik              bariyerlerle örtülmeli, örtü sabitlenmelidir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Çalışma alanında negatif basınçlı havalandırma ve HEPA filtrasyon sağlanmalıdır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Çıkan atık ve molozlar sağlam ve kapalı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sızdırmaz taşıma kapları içinde atılmalıdır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Kapaklı olmayan atık kaplarının ağzı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sıkıca kapatılarak bantlanmalıdır</a:t>
                      </a:r>
                      <a:endParaRPr lang="tr-TR" sz="2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endParaRPr lang="tr-TR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İşlem tamamen bitip enfeksiyon kontrol görevlilerince onaylanana kadar toz bariyerleri yerinde kalmalıdır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Bariyerleri kaldırırken etrafa toz ve atık yayılmamasına özen gösterilmelidir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Bölge HEPA filtreli süpürge ile süpürülmelidir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Yer/yüzey dezenfektanı ile ıslak temizlik yapılmalıdır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Isıtma, soğutma ve havalandırma sistemi eski haline getirilmelidir</a:t>
                      </a:r>
                      <a:endParaRPr lang="tr-TR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45923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9FF36798-3D78-EBF6-9FF1-572FF455C09A}"/>
              </a:ext>
            </a:extLst>
          </p:cNvPr>
          <p:cNvSpPr txBox="1"/>
          <p:nvPr/>
        </p:nvSpPr>
        <p:spPr>
          <a:xfrm>
            <a:off x="3310467" y="1808480"/>
            <a:ext cx="5461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2"/>
                </a:solidFill>
              </a:rPr>
              <a:t>Düzey-3 Önlemler (Düzey 1 ve 2 ‘ye ek olarak)</a:t>
            </a:r>
          </a:p>
        </p:txBody>
      </p:sp>
    </p:spTree>
    <p:extLst>
      <p:ext uri="{BB962C8B-B14F-4D97-AF65-F5344CB8AC3E}">
        <p14:creationId xmlns:p14="http://schemas.microsoft.com/office/powerpoint/2010/main" val="66685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611CC-1E48-C0D3-1A61-546BC62D2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1A6DFE7A-C6D5-E493-5A13-FD0A3F6C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51" r="12035"/>
          <a:stretch>
            <a:fillRect/>
          </a:stretch>
        </p:blipFill>
        <p:spPr>
          <a:xfrm>
            <a:off x="10741794" y="4485793"/>
            <a:ext cx="1433806" cy="1844531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B9EAC95D-F086-36FF-471C-E166F6C05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-95013"/>
            <a:ext cx="7953587" cy="1832373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Risk Grubu ve İşlem Sınıfına Göre Alınacak Önlemlerin Düzeyleri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0C56D2CF-FC5F-755B-229B-395B7B74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590B39FC-8DFB-812B-E2DD-50047BD8F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07058"/>
              </p:ext>
            </p:extLst>
          </p:nvPr>
        </p:nvGraphicFramePr>
        <p:xfrm>
          <a:off x="177799" y="2248932"/>
          <a:ext cx="11108268" cy="3159127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554134">
                  <a:extLst>
                    <a:ext uri="{9D8B030D-6E8A-4147-A177-3AD203B41FA5}">
                      <a16:colId xmlns:a16="http://schemas.microsoft.com/office/drawing/2014/main" val="4122143435"/>
                    </a:ext>
                  </a:extLst>
                </a:gridCol>
                <a:gridCol w="5554134">
                  <a:extLst>
                    <a:ext uri="{9D8B030D-6E8A-4147-A177-3AD203B41FA5}">
                      <a16:colId xmlns:a16="http://schemas.microsoft.com/office/drawing/2014/main" val="3693978439"/>
                    </a:ext>
                  </a:extLst>
                </a:gridCol>
              </a:tblGrid>
              <a:tr h="3697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Sırasında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Sonrasında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146805"/>
                  </a:ext>
                </a:extLst>
              </a:tr>
              <a:tr h="2749171"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İşlem başlamadan önce çalışılacak bölgenin toz sızmasını önleyecek şekilde plastik bariyerlerle örtülmeli, örtü sabitlenmelidir 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Çalışma alanında negatif basınçlı havalandırma ve HEPA filtrasyon sağlanmalıdır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Tüm delik, boru, kablo giriş yerleri sıkıca bantlanmalıdır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endParaRPr lang="tr-TR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Bariyerleri kaldırırken etrafa toz ve atık yayılmamasına özen gösterilmelidir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Atık ve molozlar sıkıca kapatılmış kaplarda atılmalıdır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Kapaklı olmayan atık kaplarının ağzı sıkıca kapatılarak bantlanmalıdır</a:t>
                      </a: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Bölge HEPA filtreli süpürge ile süpürülmelidir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45923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406D5B27-2D35-FB84-F457-1BECD0DD3A4C}"/>
              </a:ext>
            </a:extLst>
          </p:cNvPr>
          <p:cNvSpPr txBox="1"/>
          <p:nvPr/>
        </p:nvSpPr>
        <p:spPr>
          <a:xfrm>
            <a:off x="3310466" y="1808480"/>
            <a:ext cx="563033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2"/>
                </a:solidFill>
              </a:rPr>
              <a:t>Düzey-4 Önlemler (Düzey 1,2 ve 3’e ek olarak)</a:t>
            </a:r>
          </a:p>
        </p:txBody>
      </p:sp>
    </p:spTree>
    <p:extLst>
      <p:ext uri="{BB962C8B-B14F-4D97-AF65-F5344CB8AC3E}">
        <p14:creationId xmlns:p14="http://schemas.microsoft.com/office/powerpoint/2010/main" val="4140487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0AE67-2786-5AA8-3732-BF62767F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E417F41-2D13-7476-7DE6-9F007F8635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-95013"/>
            <a:ext cx="7953587" cy="1832373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Risk Grubu ve İşlem Sınıfına Göre Alınacak Önlemlerin Düzeyleri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A82A67CC-A41B-4E09-9CB3-3C8A5AB60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31FD94F6-672D-4624-4B53-949FC2E82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093661"/>
              </p:ext>
            </p:extLst>
          </p:nvPr>
        </p:nvGraphicFramePr>
        <p:xfrm>
          <a:off x="507999" y="2248932"/>
          <a:ext cx="11108268" cy="361035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6790268">
                  <a:extLst>
                    <a:ext uri="{9D8B030D-6E8A-4147-A177-3AD203B41FA5}">
                      <a16:colId xmlns:a16="http://schemas.microsoft.com/office/drawing/2014/main" val="4122143435"/>
                    </a:ext>
                  </a:extLst>
                </a:gridCol>
                <a:gridCol w="4318000">
                  <a:extLst>
                    <a:ext uri="{9D8B030D-6E8A-4147-A177-3AD203B41FA5}">
                      <a16:colId xmlns:a16="http://schemas.microsoft.com/office/drawing/2014/main" val="3693978439"/>
                    </a:ext>
                  </a:extLst>
                </a:gridCol>
              </a:tblGrid>
              <a:tr h="219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Sırasında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2000" dirty="0">
                          <a:effectLst/>
                        </a:rPr>
                        <a:t>Çalışmalar Sonrasında Alınacak Önlemler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7146805"/>
                  </a:ext>
                </a:extLst>
              </a:tr>
              <a:tr h="1718907"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Çalışma bölgesine girişte bir ön oda yapılmalı, çalışanların buradan çıkarken giysileri vakumlanmalı, içeride giydikleri giysileri  bu bölgede değiştirerek dışarı çıkışları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sağlanmalıdır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Çalışma bölgesine giren her personelin galoş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giymesi, çıkarken çıkartması sağlanmalıdır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İşlem tamamen bitip enfeksiyon kontrol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görevlilerince onaylanmadan bariyerlerin </a:t>
                      </a:r>
                    </a:p>
                    <a:p>
                      <a:pPr marL="0" indent="0">
                        <a:buClr>
                          <a:srgbClr val="FF99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tr-TR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kaldırılmaması sağlanmalıdır</a:t>
                      </a:r>
                      <a:endParaRPr lang="tr-TR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endParaRPr lang="tr-TR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Yer-yüzey dezenfektanı ile ıslak temizlik yapılmalıdır</a:t>
                      </a:r>
                    </a:p>
                    <a:p>
                      <a:pPr marL="342900" indent="-342900">
                        <a:buClr>
                          <a:srgbClr val="FF99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tr-TR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Isıtma, soğutma ve havalandırma sisteminin eski haline getirilmelidir</a:t>
                      </a:r>
                      <a:endParaRPr lang="tr-TR" sz="2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45923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D1484DFB-AE22-4207-128A-E25D2467E066}"/>
              </a:ext>
            </a:extLst>
          </p:cNvPr>
          <p:cNvSpPr txBox="1"/>
          <p:nvPr/>
        </p:nvSpPr>
        <p:spPr>
          <a:xfrm>
            <a:off x="3310467" y="1808480"/>
            <a:ext cx="392006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2"/>
                </a:solidFill>
              </a:rPr>
              <a:t>Düzey-4 Önlemler-Devamı</a:t>
            </a: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665C0E21-DA86-0A35-A027-B7A7731770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4800" y="4675913"/>
            <a:ext cx="4004008" cy="1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3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3991" y="1312333"/>
            <a:ext cx="5572125" cy="501875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348" y="1143000"/>
            <a:ext cx="4783983" cy="5107130"/>
          </a:xfrm>
          <a:prstGeom prst="rect">
            <a:avLst/>
          </a:prstGeom>
        </p:spPr>
      </p:pic>
      <p:pic>
        <p:nvPicPr>
          <p:cNvPr id="4" name="Resim 2">
            <a:extLst>
              <a:ext uri="{FF2B5EF4-FFF2-40B4-BE49-F238E27FC236}">
                <a16:creationId xmlns:a16="http://schemas.microsoft.com/office/drawing/2014/main" id="{F18B24FF-A633-5157-1F07-43BF4286E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5" r="19969"/>
          <a:stretch/>
        </p:blipFill>
        <p:spPr>
          <a:xfrm>
            <a:off x="10135759" y="202728"/>
            <a:ext cx="2039841" cy="138223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DE8AAB4-DFC0-3181-0BA9-DD726089982C}"/>
              </a:ext>
            </a:extLst>
          </p:cNvPr>
          <p:cNvSpPr txBox="1"/>
          <p:nvPr/>
        </p:nvSpPr>
        <p:spPr>
          <a:xfrm>
            <a:off x="908597" y="292659"/>
            <a:ext cx="8517467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tr-TR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Yapım, onarım ve inşaat çalışmasında enfeksiyon kontrolüne uyum doğrulama formu</a:t>
            </a:r>
            <a:endParaRPr lang="tr-TR" sz="16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0404E-41A4-7402-2A05-68E54E882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BC010D9-3BB6-1055-C1F2-B0714AF01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434" y="2342101"/>
            <a:ext cx="10058400" cy="2283969"/>
          </a:xfrm>
          <a:solidFill>
            <a:schemeClr val="accent2"/>
          </a:solidFill>
          <a:ln>
            <a:solidFill>
              <a:srgbClr val="666DA4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FF9900"/>
              </a:buClr>
            </a:pPr>
            <a:r>
              <a:rPr lang="tr-TR" altLang="tr-TR" sz="4400" b="1" dirty="0">
                <a:solidFill>
                  <a:schemeClr val="bg1"/>
                </a:solidFill>
                <a:latin typeface="+mn-lt"/>
              </a:rPr>
              <a:t>DESTEKLEYİCİ FAALİYETLER: EĞİTİM, TRAFİK KONTROLÜ VE HASTA KORUMA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A2CD021-31D5-240B-9828-0C72AFE113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04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80" y="520540"/>
            <a:ext cx="10058400" cy="1216820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513080">
              <a:lnSpc>
                <a:spcPct val="100000"/>
              </a:lnSpc>
              <a:spcBef>
                <a:spcPts val="105"/>
              </a:spcBef>
            </a:pPr>
            <a:r>
              <a:rPr b="1" spc="-35" dirty="0">
                <a:solidFill>
                  <a:schemeClr val="accent2"/>
                </a:solidFill>
                <a:latin typeface="+mn-lt"/>
              </a:rPr>
              <a:t>HEPA</a:t>
            </a:r>
            <a:r>
              <a:rPr b="1" spc="-14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140" dirty="0">
                <a:solidFill>
                  <a:schemeClr val="accent2"/>
                </a:solidFill>
                <a:latin typeface="+mn-lt"/>
              </a:rPr>
              <a:t>F</a:t>
            </a:r>
            <a:r>
              <a:rPr b="1" dirty="0" err="1">
                <a:solidFill>
                  <a:schemeClr val="accent2"/>
                </a:solidFill>
                <a:latin typeface="+mn-lt"/>
              </a:rPr>
              <a:t>iltre</a:t>
            </a:r>
            <a:r>
              <a:rPr b="1" spc="-15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10" dirty="0">
                <a:solidFill>
                  <a:schemeClr val="accent2"/>
                </a:solidFill>
                <a:latin typeface="+mn-lt"/>
              </a:rPr>
              <a:t>K</a:t>
            </a:r>
            <a:r>
              <a:rPr b="1" spc="-10" dirty="0" err="1">
                <a:solidFill>
                  <a:schemeClr val="accent2"/>
                </a:solidFill>
                <a:latin typeface="+mn-lt"/>
              </a:rPr>
              <a:t>ullanımı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937969"/>
            <a:ext cx="10789285" cy="4082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CDC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kılavuzu,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yüksek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riskli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hastalar</a:t>
            </a:r>
            <a:r>
              <a:rPr sz="24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için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00000"/>
                </a:solidFill>
                <a:latin typeface="Calibri"/>
                <a:cs typeface="Calibri"/>
              </a:rPr>
              <a:t>HEPA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filtre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önermektedir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55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698500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İnşaat</a:t>
            </a:r>
            <a:r>
              <a:rPr sz="20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yenileme</a:t>
            </a:r>
            <a:r>
              <a:rPr sz="20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sırasında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sağlık</a:t>
            </a:r>
            <a:r>
              <a:rPr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tesislerinin</a:t>
            </a:r>
            <a:r>
              <a:rPr sz="20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çevresinden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gelen</a:t>
            </a:r>
            <a:r>
              <a:rPr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mantar</a:t>
            </a:r>
            <a:r>
              <a:rPr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sporu</a:t>
            </a:r>
            <a:r>
              <a:rPr sz="20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sayısını</a:t>
            </a:r>
            <a:r>
              <a:rPr sz="20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azaltabilir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12800" lvl="1" indent="-342900">
              <a:lnSpc>
                <a:spcPct val="100000"/>
              </a:lnSpc>
              <a:spcBef>
                <a:spcPts val="145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698500" algn="l"/>
              </a:tabLst>
            </a:pP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Diğer</a:t>
            </a:r>
            <a:r>
              <a:rPr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0000"/>
                </a:solidFill>
                <a:latin typeface="Calibri"/>
                <a:cs typeface="Calibri"/>
              </a:rPr>
              <a:t>kontrol</a:t>
            </a:r>
            <a:r>
              <a:rPr sz="20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önlemleriyle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birlikte</a:t>
            </a:r>
            <a:r>
              <a:rPr sz="20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mantar</a:t>
            </a:r>
            <a:r>
              <a:rPr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salgınlarını</a:t>
            </a:r>
            <a:r>
              <a:rPr sz="20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önlemeye</a:t>
            </a:r>
            <a:r>
              <a:rPr sz="20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yardımcı</a:t>
            </a:r>
            <a:r>
              <a:rPr sz="20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Calibri"/>
                <a:cs typeface="Calibri"/>
              </a:rPr>
              <a:t>olabilir</a:t>
            </a:r>
            <a:endParaRPr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marR="157480" indent="-342900">
              <a:lnSpc>
                <a:spcPct val="140000"/>
              </a:lnSpc>
              <a:spcBef>
                <a:spcPts val="92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Bir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0000"/>
                </a:solidFill>
                <a:latin typeface="Calibri"/>
                <a:cs typeface="Calibri"/>
              </a:rPr>
              <a:t>meta-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analiz,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hematolojik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maligniteleri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2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şiddetli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nötropenisi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olan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hastalarda 	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ölümün</a:t>
            </a:r>
            <a:r>
              <a:rPr sz="2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önlenmesinde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000000"/>
                </a:solidFill>
                <a:latin typeface="Calibri"/>
                <a:cs typeface="Calibri"/>
              </a:rPr>
              <a:t>HEPA</a:t>
            </a:r>
            <a:r>
              <a:rPr sz="2400" spc="-20" dirty="0">
                <a:solidFill>
                  <a:srgbClr val="000000"/>
                </a:solidFill>
                <a:latin typeface="Calibri"/>
                <a:cs typeface="Calibri"/>
              </a:rPr>
              <a:t> filtrasyonunun</a:t>
            </a:r>
            <a:r>
              <a:rPr sz="240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önemli</a:t>
            </a:r>
            <a:r>
              <a:rPr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bir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iyileşme</a:t>
            </a:r>
            <a:r>
              <a:rPr sz="2400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sağlamadığını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ortaya 	koymuştur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Hiçbir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çalışmanın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kör</a:t>
            </a:r>
            <a:r>
              <a:rPr sz="24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olmaması</a:t>
            </a:r>
            <a:r>
              <a:rPr sz="24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veya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kontrol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grubu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içermemesi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gibi</a:t>
            </a:r>
            <a:r>
              <a:rPr sz="24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000000"/>
                </a:solidFill>
                <a:latin typeface="Calibri"/>
                <a:cs typeface="Calibri"/>
              </a:rPr>
              <a:t>sınırlamalar</a:t>
            </a:r>
            <a:r>
              <a:rPr sz="24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latin typeface="Calibri"/>
                <a:cs typeface="Calibri"/>
              </a:rPr>
              <a:t>vardır</a:t>
            </a:r>
            <a:endParaRPr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AD903B8-198F-DB56-C009-A01E6610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0800" y="827750"/>
            <a:ext cx="5705017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chemeClr val="accent2"/>
                </a:solidFill>
                <a:latin typeface="+mn-lt"/>
              </a:rPr>
              <a:t>Antifungal</a:t>
            </a:r>
            <a:r>
              <a:rPr b="1" spc="-19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10" dirty="0">
                <a:solidFill>
                  <a:schemeClr val="accent2"/>
                </a:solidFill>
                <a:latin typeface="+mn-lt"/>
              </a:rPr>
              <a:t>P</a:t>
            </a:r>
            <a:r>
              <a:rPr b="1" spc="-10" dirty="0" err="1">
                <a:solidFill>
                  <a:schemeClr val="accent2"/>
                </a:solidFill>
                <a:latin typeface="+mn-lt"/>
              </a:rPr>
              <a:t>rofilaksi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3091" y="2219494"/>
            <a:ext cx="10751185" cy="34574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4966" marR="1185545" indent="-342900">
              <a:lnSpc>
                <a:spcPts val="2590"/>
              </a:lnSpc>
              <a:spcBef>
                <a:spcPts val="42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400" dirty="0">
                <a:solidFill>
                  <a:srgbClr val="000000"/>
                </a:solidFill>
                <a:cs typeface="Calibri"/>
              </a:rPr>
              <a:t>Birkaç</a:t>
            </a:r>
            <a:r>
              <a:rPr sz="2400" spc="-9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çalışma,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inşaat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ve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tadilat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sırasında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antifungal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profilaksinin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yararlılığını 	</a:t>
            </a:r>
            <a:r>
              <a:rPr sz="2400" dirty="0">
                <a:solidFill>
                  <a:srgbClr val="000000"/>
                </a:solidFill>
                <a:cs typeface="Calibri"/>
              </a:rPr>
              <a:t>açıklamıştır</a:t>
            </a:r>
            <a:r>
              <a:rPr sz="2400" spc="-8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,</a:t>
            </a:r>
            <a:r>
              <a:rPr sz="2400" spc="-5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ancak</a:t>
            </a:r>
            <a:r>
              <a:rPr sz="2400" spc="-5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böyle</a:t>
            </a:r>
            <a:r>
              <a:rPr sz="2400" spc="-4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bir</a:t>
            </a:r>
            <a:r>
              <a:rPr sz="2400" spc="-4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koşulda</a:t>
            </a:r>
            <a:r>
              <a:rPr sz="2400" spc="-4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randomize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kontrollü</a:t>
            </a:r>
            <a:r>
              <a:rPr sz="2400" spc="-5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 err="1">
                <a:solidFill>
                  <a:srgbClr val="000000"/>
                </a:solidFill>
                <a:cs typeface="Calibri"/>
              </a:rPr>
              <a:t>çalışma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25" dirty="0">
                <a:solidFill>
                  <a:srgbClr val="000000"/>
                </a:solidFill>
                <a:cs typeface="Calibri"/>
              </a:rPr>
              <a:t>yok</a:t>
            </a:r>
            <a:r>
              <a:rPr lang="tr-TR" sz="2400" spc="-25" dirty="0">
                <a:solidFill>
                  <a:srgbClr val="000000"/>
                </a:solidFill>
                <a:cs typeface="Calibri"/>
              </a:rPr>
              <a:t>tur</a:t>
            </a:r>
            <a:endParaRPr sz="2400" dirty="0">
              <a:solidFill>
                <a:srgbClr val="000000"/>
              </a:solidFill>
              <a:cs typeface="Calibri"/>
            </a:endParaRPr>
          </a:p>
          <a:p>
            <a:pPr marL="354966" marR="5080" indent="-342900">
              <a:lnSpc>
                <a:spcPct val="90100"/>
              </a:lnSpc>
              <a:spcBef>
                <a:spcPts val="969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400" dirty="0">
                <a:solidFill>
                  <a:srgbClr val="000000"/>
                </a:solidFill>
                <a:cs typeface="Calibri"/>
              </a:rPr>
              <a:t>Öte</a:t>
            </a:r>
            <a:r>
              <a:rPr sz="2400" spc="-5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yandan,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vorikonazol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profilaksisi,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kazı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içeren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hastane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inşaatına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maruz</a:t>
            </a:r>
            <a:r>
              <a:rPr sz="2400" spc="-5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kalan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lösemi 	</a:t>
            </a:r>
            <a:r>
              <a:rPr sz="2400" dirty="0">
                <a:solidFill>
                  <a:srgbClr val="000000"/>
                </a:solidFill>
                <a:cs typeface="Calibri"/>
              </a:rPr>
              <a:t>hastası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pediatrik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hastaların</a:t>
            </a:r>
            <a:r>
              <a:rPr sz="2400" spc="-8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yaklaşık</a:t>
            </a:r>
            <a:r>
              <a:rPr sz="2400" spc="-8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%40'ında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sağlık</a:t>
            </a:r>
            <a:r>
              <a:rPr sz="2400" spc="-7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hizmetiyle</a:t>
            </a:r>
            <a:r>
              <a:rPr sz="2400" spc="-8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ilişkili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çevresel</a:t>
            </a:r>
            <a:r>
              <a:rPr sz="2400" spc="-5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25" dirty="0">
                <a:solidFill>
                  <a:srgbClr val="000000"/>
                </a:solidFill>
                <a:cs typeface="Calibri"/>
              </a:rPr>
              <a:t>küf 	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enfeksiyonlarını</a:t>
            </a:r>
            <a:r>
              <a:rPr sz="2400" spc="-4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önleme</a:t>
            </a:r>
            <a:r>
              <a:rPr lang="tr-TR" sz="2400" spc="-10" dirty="0" err="1">
                <a:solidFill>
                  <a:srgbClr val="000000"/>
                </a:solidFill>
                <a:cs typeface="Calibri"/>
              </a:rPr>
              <a:t>diğibildirilmiştir</a:t>
            </a:r>
            <a:endParaRPr sz="2400" dirty="0">
              <a:solidFill>
                <a:srgbClr val="000000"/>
              </a:solidFill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1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spc="-10" dirty="0">
                <a:solidFill>
                  <a:srgbClr val="000000"/>
                </a:solidFill>
                <a:cs typeface="Calibri"/>
              </a:rPr>
              <a:t>Farmakokinetik/farmakodinamik,</a:t>
            </a:r>
            <a:r>
              <a:rPr sz="2400" spc="-9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spektrum,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etkileşim</a:t>
            </a:r>
            <a:r>
              <a:rPr sz="2400" spc="-8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ve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yan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etkiler</a:t>
            </a:r>
            <a:r>
              <a:rPr sz="2400" spc="-8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 err="1">
                <a:solidFill>
                  <a:srgbClr val="000000"/>
                </a:solidFill>
                <a:cs typeface="Calibri"/>
              </a:rPr>
              <a:t>dikkate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alınmalı</a:t>
            </a:r>
            <a:r>
              <a:rPr lang="tr-TR" sz="2400" spc="-10" dirty="0" err="1">
                <a:solidFill>
                  <a:srgbClr val="000000"/>
                </a:solidFill>
                <a:cs typeface="Calibri"/>
              </a:rPr>
              <a:t>dır</a:t>
            </a:r>
            <a:endParaRPr sz="2400" dirty="0">
              <a:solidFill>
                <a:srgbClr val="000000"/>
              </a:solidFill>
              <a:cs typeface="Calibri"/>
            </a:endParaRPr>
          </a:p>
          <a:p>
            <a:pPr marL="355600" indent="-342900">
              <a:lnSpc>
                <a:spcPts val="2735"/>
              </a:lnSpc>
              <a:spcBef>
                <a:spcPts val="70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029" algn="l"/>
              </a:tabLst>
            </a:pPr>
            <a:r>
              <a:rPr sz="2400" b="1" dirty="0">
                <a:solidFill>
                  <a:srgbClr val="000000"/>
                </a:solidFill>
                <a:cs typeface="Calibri"/>
              </a:rPr>
              <a:t>Bu</a:t>
            </a:r>
            <a:r>
              <a:rPr sz="2400" b="1" spc="-3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cs typeface="Calibri"/>
              </a:rPr>
              <a:t>da</a:t>
            </a:r>
            <a:r>
              <a:rPr sz="2400" b="1" spc="-3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cs typeface="Calibri"/>
              </a:rPr>
              <a:t>enfeksiyon</a:t>
            </a:r>
            <a:r>
              <a:rPr sz="2400" b="1" spc="-4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cs typeface="Calibri"/>
              </a:rPr>
              <a:t>önleme</a:t>
            </a:r>
            <a:r>
              <a:rPr sz="2400" b="1" spc="-4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cs typeface="Calibri"/>
              </a:rPr>
              <a:t>stratejilerine</a:t>
            </a:r>
            <a:r>
              <a:rPr sz="2400" b="1" spc="-2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cs typeface="Calibri"/>
              </a:rPr>
              <a:t>uyumun</a:t>
            </a:r>
            <a:r>
              <a:rPr sz="2400" b="1" spc="-4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cs typeface="Calibri"/>
              </a:rPr>
              <a:t>izlenmesi</a:t>
            </a:r>
            <a:r>
              <a:rPr sz="2400" b="1" spc="-5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cs typeface="Calibri"/>
              </a:rPr>
              <a:t>gerektiğini</a:t>
            </a:r>
            <a:endParaRPr sz="2400" dirty="0">
              <a:solidFill>
                <a:srgbClr val="000000"/>
              </a:solidFill>
              <a:cs typeface="Calibri"/>
            </a:endParaRPr>
          </a:p>
          <a:p>
            <a:pPr marL="240665">
              <a:lnSpc>
                <a:spcPts val="2735"/>
              </a:lnSpc>
              <a:buClr>
                <a:srgbClr val="FF9900"/>
              </a:buClr>
            </a:pPr>
            <a:r>
              <a:rPr sz="2400" b="1" spc="-10" dirty="0">
                <a:solidFill>
                  <a:srgbClr val="000000"/>
                </a:solidFill>
                <a:cs typeface="Calibri"/>
              </a:rPr>
              <a:t>düşündürmektedir</a:t>
            </a:r>
            <a:endParaRPr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37D779F-D84C-EF61-DBAE-4D006BF6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414" y="555524"/>
            <a:ext cx="10058400" cy="1155265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513080">
              <a:lnSpc>
                <a:spcPct val="100000"/>
              </a:lnSpc>
              <a:spcBef>
                <a:spcPts val="105"/>
              </a:spcBef>
            </a:pPr>
            <a:r>
              <a:rPr sz="4400" b="1" dirty="0" err="1">
                <a:solidFill>
                  <a:schemeClr val="accent2"/>
                </a:solidFill>
                <a:latin typeface="+mn-lt"/>
              </a:rPr>
              <a:t>Hastaları</a:t>
            </a:r>
            <a:r>
              <a:rPr sz="4400" b="1" spc="-17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sz="4400" b="1" spc="-25" dirty="0">
                <a:solidFill>
                  <a:schemeClr val="accent2"/>
                </a:solidFill>
                <a:latin typeface="+mn-lt"/>
              </a:rPr>
              <a:t>K</a:t>
            </a:r>
            <a:r>
              <a:rPr sz="4400" b="1" spc="-25" dirty="0" err="1">
                <a:solidFill>
                  <a:schemeClr val="accent2"/>
                </a:solidFill>
                <a:latin typeface="+mn-lt"/>
              </a:rPr>
              <a:t>orumaya</a:t>
            </a:r>
            <a:r>
              <a:rPr sz="4400" b="1" spc="-17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sz="4400" b="1" spc="-170" dirty="0">
                <a:solidFill>
                  <a:schemeClr val="accent2"/>
                </a:solidFill>
                <a:latin typeface="+mn-lt"/>
              </a:rPr>
              <a:t>Y</a:t>
            </a:r>
            <a:r>
              <a:rPr sz="4400" b="1" dirty="0" err="1">
                <a:solidFill>
                  <a:schemeClr val="accent2"/>
                </a:solidFill>
                <a:latin typeface="+mn-lt"/>
              </a:rPr>
              <a:t>önelik</a:t>
            </a:r>
            <a:r>
              <a:rPr sz="4400" b="1" spc="-145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sz="4400" b="1" spc="-10" dirty="0">
                <a:solidFill>
                  <a:schemeClr val="accent2"/>
                </a:solidFill>
                <a:latin typeface="+mn-lt"/>
              </a:rPr>
              <a:t>Ö</a:t>
            </a:r>
            <a:r>
              <a:rPr sz="4400" b="1" spc="-10" dirty="0" err="1">
                <a:solidFill>
                  <a:schemeClr val="accent2"/>
                </a:solidFill>
                <a:latin typeface="+mn-lt"/>
              </a:rPr>
              <a:t>nlemler</a:t>
            </a:r>
            <a:endParaRPr sz="4400"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902713"/>
            <a:ext cx="9893935" cy="4021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Oda</a:t>
            </a:r>
            <a:r>
              <a:rPr sz="26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kapıları</a:t>
            </a:r>
            <a:r>
              <a:rPr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26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pencereler</a:t>
            </a:r>
            <a:r>
              <a:rPr sz="2600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 err="1">
                <a:solidFill>
                  <a:srgbClr val="000000"/>
                </a:solidFill>
                <a:latin typeface="Calibri"/>
                <a:cs typeface="Calibri"/>
              </a:rPr>
              <a:t>kapalı</a:t>
            </a:r>
            <a:r>
              <a:rPr sz="26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 err="1">
                <a:solidFill>
                  <a:srgbClr val="000000"/>
                </a:solidFill>
                <a:latin typeface="Calibri"/>
                <a:cs typeface="Calibri"/>
              </a:rPr>
              <a:t>tutulmalı</a:t>
            </a:r>
            <a:r>
              <a:rPr lang="tr-TR" sz="2600" spc="-10" dirty="0" err="1">
                <a:solidFill>
                  <a:srgbClr val="000000"/>
                </a:solidFill>
                <a:latin typeface="Calibri"/>
                <a:cs typeface="Calibri"/>
              </a:rPr>
              <a:t>dır</a:t>
            </a:r>
            <a:endParaRPr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93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Hastalar</a:t>
            </a:r>
            <a:r>
              <a:rPr sz="260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mümkün</a:t>
            </a:r>
            <a:r>
              <a:rPr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olduğunca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oda</a:t>
            </a:r>
            <a:r>
              <a:rPr sz="26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 err="1">
                <a:solidFill>
                  <a:srgbClr val="000000"/>
                </a:solidFill>
                <a:latin typeface="Calibri"/>
                <a:cs typeface="Calibri"/>
              </a:rPr>
              <a:t>dışına</a:t>
            </a:r>
            <a:r>
              <a:rPr sz="26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 err="1">
                <a:solidFill>
                  <a:srgbClr val="000000"/>
                </a:solidFill>
                <a:latin typeface="Calibri"/>
                <a:cs typeface="Calibri"/>
              </a:rPr>
              <a:t>çıkarılmamalı</a:t>
            </a:r>
            <a:r>
              <a:rPr lang="tr-TR" sz="2600" spc="-10" dirty="0" err="1">
                <a:solidFill>
                  <a:srgbClr val="000000"/>
                </a:solidFill>
                <a:latin typeface="Calibri"/>
                <a:cs typeface="Calibri"/>
              </a:rPr>
              <a:t>dır</a:t>
            </a:r>
            <a:endParaRPr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93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Oda</a:t>
            </a:r>
            <a:r>
              <a:rPr sz="26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dışına</a:t>
            </a:r>
            <a:r>
              <a:rPr sz="2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çıkması</a:t>
            </a:r>
            <a:r>
              <a:rPr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0000"/>
                </a:solidFill>
                <a:latin typeface="Calibri"/>
                <a:cs typeface="Calibri"/>
              </a:rPr>
              <a:t>gereken</a:t>
            </a:r>
            <a:r>
              <a:rPr sz="26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hastalar</a:t>
            </a:r>
            <a:r>
              <a:rPr sz="2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N95</a:t>
            </a:r>
            <a:r>
              <a:rPr sz="26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 err="1">
                <a:solidFill>
                  <a:srgbClr val="000000"/>
                </a:solidFill>
                <a:latin typeface="Calibri"/>
                <a:cs typeface="Calibri"/>
              </a:rPr>
              <a:t>maskesi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 err="1">
                <a:solidFill>
                  <a:srgbClr val="000000"/>
                </a:solidFill>
                <a:latin typeface="Calibri"/>
                <a:cs typeface="Calibri"/>
              </a:rPr>
              <a:t>takmalı</a:t>
            </a:r>
            <a:r>
              <a:rPr lang="tr-TR" sz="2600" spc="-10" dirty="0" err="1">
                <a:solidFill>
                  <a:srgbClr val="000000"/>
                </a:solidFill>
                <a:latin typeface="Calibri"/>
                <a:cs typeface="Calibri"/>
              </a:rPr>
              <a:t>dır</a:t>
            </a:r>
            <a:endParaRPr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marR="167640" indent="-457200">
              <a:lnSpc>
                <a:spcPct val="130100"/>
              </a:lnSpc>
              <a:spcBef>
                <a:spcPts val="100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600" spc="-10" dirty="0">
                <a:solidFill>
                  <a:srgbClr val="000000"/>
                </a:solidFill>
                <a:latin typeface="Calibri"/>
                <a:cs typeface="Calibri"/>
              </a:rPr>
              <a:t>Yüksek</a:t>
            </a:r>
            <a:r>
              <a:rPr sz="26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risk</a:t>
            </a:r>
            <a:r>
              <a:rPr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grubundaki</a:t>
            </a:r>
            <a:r>
              <a:rPr sz="260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hastalar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pozitif</a:t>
            </a:r>
            <a:r>
              <a:rPr sz="260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basınçlı</a:t>
            </a:r>
            <a:r>
              <a:rPr sz="260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ve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40" dirty="0">
                <a:solidFill>
                  <a:srgbClr val="000000"/>
                </a:solidFill>
                <a:latin typeface="Calibri"/>
                <a:cs typeface="Calibri"/>
              </a:rPr>
              <a:t>HEPA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filtreli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 err="1">
                <a:solidFill>
                  <a:srgbClr val="000000"/>
                </a:solidFill>
                <a:latin typeface="Calibri"/>
                <a:cs typeface="Calibri"/>
              </a:rPr>
              <a:t>odalarda</a:t>
            </a:r>
            <a:r>
              <a:rPr sz="260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 err="1">
                <a:solidFill>
                  <a:srgbClr val="000000"/>
                </a:solidFill>
                <a:latin typeface="Calibri"/>
                <a:cs typeface="Calibri"/>
              </a:rPr>
              <a:t>izlenmeli</a:t>
            </a:r>
            <a:r>
              <a:rPr lang="tr-TR" sz="2600" spc="-10" dirty="0" err="1">
                <a:solidFill>
                  <a:srgbClr val="000000"/>
                </a:solidFill>
                <a:latin typeface="Calibri"/>
                <a:cs typeface="Calibri"/>
              </a:rPr>
              <a:t>dir</a:t>
            </a:r>
            <a:endParaRPr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69900" marR="5080" indent="-457200">
              <a:lnSpc>
                <a:spcPct val="130100"/>
              </a:lnSpc>
              <a:spcBef>
                <a:spcPts val="99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Hastaların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daha</a:t>
            </a:r>
            <a:r>
              <a:rPr sz="260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güvenli</a:t>
            </a:r>
            <a:r>
              <a:rPr sz="26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bir</a:t>
            </a:r>
            <a:r>
              <a:rPr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servise</a:t>
            </a:r>
            <a:r>
              <a:rPr sz="260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taşınması</a:t>
            </a:r>
            <a:r>
              <a:rPr sz="260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veya</a:t>
            </a:r>
            <a:r>
              <a:rPr sz="26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acil</a:t>
            </a:r>
            <a:r>
              <a:rPr sz="260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olmayan</a:t>
            </a:r>
            <a:r>
              <a:rPr sz="26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0000"/>
                </a:solidFill>
                <a:latin typeface="Calibri"/>
                <a:cs typeface="Calibri"/>
              </a:rPr>
              <a:t>yatışların </a:t>
            </a:r>
            <a:r>
              <a:rPr sz="2600" dirty="0">
                <a:solidFill>
                  <a:srgbClr val="000000"/>
                </a:solidFill>
                <a:latin typeface="Calibri"/>
                <a:cs typeface="Calibri"/>
              </a:rPr>
              <a:t>durdurulması</a:t>
            </a:r>
            <a:r>
              <a:rPr sz="260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0000"/>
                </a:solidFill>
                <a:latin typeface="Calibri"/>
                <a:cs typeface="Calibri"/>
              </a:rPr>
              <a:t>düşünülebilir</a:t>
            </a:r>
            <a:endParaRPr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90AE20C-1759-A9A3-79E4-E20CAFD06E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6821" y="689531"/>
            <a:ext cx="4586394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45" dirty="0" err="1">
                <a:solidFill>
                  <a:schemeClr val="accent2"/>
                </a:solidFill>
                <a:latin typeface="+mn-lt"/>
              </a:rPr>
              <a:t>Trafik</a:t>
            </a:r>
            <a:r>
              <a:rPr b="1" spc="-195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25" dirty="0">
                <a:solidFill>
                  <a:schemeClr val="accent2"/>
                </a:solidFill>
                <a:latin typeface="+mn-lt"/>
              </a:rPr>
              <a:t>K</a:t>
            </a:r>
            <a:r>
              <a:rPr b="1" spc="-25" dirty="0" err="1">
                <a:solidFill>
                  <a:schemeClr val="accent2"/>
                </a:solidFill>
                <a:latin typeface="+mn-lt"/>
              </a:rPr>
              <a:t>ontrolü</a:t>
            </a:r>
            <a:endParaRPr b="1" spc="-25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9663" y="2159354"/>
            <a:ext cx="7799705" cy="248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400" dirty="0">
                <a:solidFill>
                  <a:srgbClr val="000000"/>
                </a:solidFill>
                <a:cs typeface="Calibri"/>
              </a:rPr>
              <a:t>Risk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değerlendirmesinden</a:t>
            </a:r>
            <a:r>
              <a:rPr sz="2400" spc="-5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uygun</a:t>
            </a:r>
            <a:r>
              <a:rPr sz="2400" spc="-5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 err="1">
                <a:solidFill>
                  <a:srgbClr val="000000"/>
                </a:solidFill>
                <a:cs typeface="Calibri"/>
              </a:rPr>
              <a:t>alternatif</a:t>
            </a:r>
            <a:r>
              <a:rPr sz="2400" spc="-11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rotala</a:t>
            </a:r>
            <a:r>
              <a:rPr lang="tr-TR" sz="2400" spc="-10" dirty="0">
                <a:solidFill>
                  <a:srgbClr val="000000"/>
                </a:solidFill>
                <a:cs typeface="Calibri"/>
              </a:rPr>
              <a:t>r</a:t>
            </a:r>
            <a:r>
              <a:rPr lang="tr-T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belirle</a:t>
            </a:r>
            <a:r>
              <a:rPr lang="tr-TR" sz="2400" spc="-10" dirty="0">
                <a:solidFill>
                  <a:srgbClr val="000000"/>
                </a:solidFill>
                <a:cs typeface="Calibri"/>
              </a:rPr>
              <a:t>n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me</a:t>
            </a:r>
            <a:r>
              <a:rPr lang="tr-TR" sz="2400" spc="-10" dirty="0" err="1">
                <a:solidFill>
                  <a:srgbClr val="000000"/>
                </a:solidFill>
                <a:cs typeface="Calibri"/>
              </a:rPr>
              <a:t>lidir</a:t>
            </a:r>
            <a:endParaRPr sz="2400" dirty="0">
              <a:solidFill>
                <a:srgbClr val="000000"/>
              </a:solidFill>
              <a:cs typeface="Calibri"/>
            </a:endParaRPr>
          </a:p>
          <a:p>
            <a:pPr marL="354966" marR="5080" indent="-342900">
              <a:lnSpc>
                <a:spcPct val="100000"/>
              </a:lnSpc>
              <a:spcBef>
                <a:spcPts val="100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400" dirty="0">
                <a:solidFill>
                  <a:srgbClr val="000000"/>
                </a:solidFill>
                <a:cs typeface="Calibri"/>
              </a:rPr>
              <a:t>İnşaat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işçilerinin</a:t>
            </a:r>
            <a:r>
              <a:rPr sz="2400" spc="-4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kullanımına</a:t>
            </a:r>
            <a:r>
              <a:rPr sz="2400" spc="-5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yönelik</a:t>
            </a:r>
            <a:r>
              <a:rPr sz="2400" spc="-5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alanlar</a:t>
            </a:r>
            <a:r>
              <a:rPr sz="2400" spc="-6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(örneğin 	</a:t>
            </a:r>
            <a:r>
              <a:rPr sz="2400" spc="-30" dirty="0">
                <a:solidFill>
                  <a:srgbClr val="000000"/>
                </a:solidFill>
                <a:cs typeface="Calibri"/>
              </a:rPr>
              <a:t>koridorlar,</a:t>
            </a:r>
            <a:r>
              <a:rPr sz="2400" spc="-6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asansörler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ve</a:t>
            </a:r>
            <a:r>
              <a:rPr sz="2400" spc="-8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cs typeface="Calibri"/>
              </a:rPr>
              <a:t>giriş/çıkışlar)</a:t>
            </a:r>
            <a:r>
              <a:rPr sz="2400" spc="-5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belirle</a:t>
            </a:r>
            <a:r>
              <a:rPr lang="tr-TR" sz="2400" spc="-10" dirty="0" err="1">
                <a:solidFill>
                  <a:srgbClr val="000000"/>
                </a:solidFill>
                <a:cs typeface="Calibri"/>
              </a:rPr>
              <a:t>nmelidir</a:t>
            </a:r>
            <a:endParaRPr sz="2400" dirty="0">
              <a:solidFill>
                <a:srgbClr val="000000"/>
              </a:solidFill>
              <a:cs typeface="Calibri"/>
            </a:endParaRPr>
          </a:p>
          <a:p>
            <a:pPr marL="354964" marR="1068705" indent="-342900">
              <a:lnSpc>
                <a:spcPct val="100000"/>
              </a:lnSpc>
              <a:spcBef>
                <a:spcPts val="100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400" dirty="0">
                <a:solidFill>
                  <a:srgbClr val="000000"/>
                </a:solidFill>
                <a:cs typeface="Calibri"/>
              </a:rPr>
              <a:t>İnşaat</a:t>
            </a:r>
            <a:r>
              <a:rPr sz="2400" spc="-9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malzemeleri</a:t>
            </a:r>
            <a:r>
              <a:rPr sz="2400" spc="-11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ve</a:t>
            </a:r>
            <a:r>
              <a:rPr sz="2400" spc="-9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molozların</a:t>
            </a:r>
            <a:r>
              <a:rPr sz="2400" spc="-9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olduğu</a:t>
            </a:r>
            <a:r>
              <a:rPr sz="2400" spc="-75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20" dirty="0">
                <a:solidFill>
                  <a:srgbClr val="000000"/>
                </a:solidFill>
                <a:cs typeface="Calibri"/>
              </a:rPr>
              <a:t>aynı 	</a:t>
            </a:r>
            <a:r>
              <a:rPr sz="2400" dirty="0">
                <a:solidFill>
                  <a:srgbClr val="000000"/>
                </a:solidFill>
                <a:cs typeface="Calibri"/>
              </a:rPr>
              <a:t>asansörde</a:t>
            </a:r>
            <a:r>
              <a:rPr sz="2400" spc="-10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cs typeface="Calibri"/>
              </a:rPr>
              <a:t>hasta</a:t>
            </a:r>
            <a:r>
              <a:rPr sz="2400" spc="-100" dirty="0">
                <a:solidFill>
                  <a:srgbClr val="000000"/>
                </a:solidFill>
                <a:cs typeface="Calibri"/>
              </a:rPr>
              <a:t> </a:t>
            </a:r>
            <a:r>
              <a:rPr sz="2400" spc="-10" dirty="0" err="1">
                <a:solidFill>
                  <a:srgbClr val="000000"/>
                </a:solidFill>
                <a:cs typeface="Calibri"/>
              </a:rPr>
              <a:t>taşımaması</a:t>
            </a:r>
            <a:r>
              <a:rPr lang="tr-TR" sz="2400" spc="-10" dirty="0">
                <a:solidFill>
                  <a:srgbClr val="000000"/>
                </a:solidFill>
                <a:cs typeface="Calibri"/>
              </a:rPr>
              <a:t> sağlanmalıdır</a:t>
            </a:r>
            <a:endParaRPr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1590" y="2344229"/>
            <a:ext cx="1661922" cy="17592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15279" y="4644009"/>
            <a:ext cx="3476625" cy="122872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9028C84-A2AD-E104-D0B6-8703B7AA70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3312" y="430346"/>
            <a:ext cx="10058400" cy="1216820"/>
          </a:xfrm>
          <a:prstGeom prst="rect">
            <a:avLst/>
          </a:prstGeom>
        </p:spPr>
        <p:txBody>
          <a:bodyPr vert="horz" wrap="square" lIns="0" tIns="473532" rIns="0" bIns="0" rtlCol="0">
            <a:spAutoFit/>
          </a:bodyPr>
          <a:lstStyle/>
          <a:p>
            <a:pPr marL="513080">
              <a:lnSpc>
                <a:spcPct val="100000"/>
              </a:lnSpc>
              <a:spcBef>
                <a:spcPts val="105"/>
              </a:spcBef>
            </a:pPr>
            <a:r>
              <a:rPr b="1" spc="-10" dirty="0">
                <a:solidFill>
                  <a:schemeClr val="accent2"/>
                </a:solidFill>
                <a:latin typeface="+mn-lt"/>
              </a:rPr>
              <a:t>Eğitim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3906" y="1870710"/>
            <a:ext cx="8479857" cy="255967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69264" marR="5080" indent="-457200" algn="just">
              <a:lnSpc>
                <a:spcPts val="3020"/>
              </a:lnSpc>
              <a:spcBef>
                <a:spcPts val="48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Proje</a:t>
            </a:r>
            <a:r>
              <a:rPr sz="2400" spc="-11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süresince</a:t>
            </a:r>
            <a:r>
              <a:rPr sz="2400" spc="-10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enfeksiyon</a:t>
            </a:r>
            <a:r>
              <a:rPr sz="2400" spc="-10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kontrol</a:t>
            </a:r>
            <a:r>
              <a:rPr sz="2400" spc="-1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önlemlerine 	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uymanın</a:t>
            </a:r>
            <a:r>
              <a:rPr sz="2400" spc="-9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önemi</a:t>
            </a:r>
            <a:r>
              <a:rPr sz="2400" spc="-1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konusunda</a:t>
            </a:r>
            <a:r>
              <a:rPr sz="24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personeli</a:t>
            </a:r>
            <a:r>
              <a:rPr sz="2400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400" spc="-1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 	</a:t>
            </a:r>
            <a:r>
              <a:rPr sz="24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işçilerin</a:t>
            </a:r>
            <a:r>
              <a:rPr lang="tr-TR"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</a:t>
            </a:r>
            <a:r>
              <a:rPr sz="24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eğiti</a:t>
            </a:r>
            <a:r>
              <a:rPr lang="tr-TR"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 verilmelidir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3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0665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Eğitim</a:t>
            </a:r>
            <a:r>
              <a:rPr sz="24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materyalleri</a:t>
            </a:r>
            <a:r>
              <a:rPr sz="24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sağlanma</a:t>
            </a:r>
            <a:r>
              <a:rPr lang="tr-TR" sz="24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lıdır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469264" marR="544195" indent="-457200">
              <a:lnSpc>
                <a:spcPts val="3030"/>
              </a:lnSpc>
              <a:spcBef>
                <a:spcPts val="103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241300" algn="l"/>
              </a:tabLst>
            </a:pP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İnşaat</a:t>
            </a:r>
            <a:r>
              <a:rPr sz="2400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sözleşmesine,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inşaat</a:t>
            </a:r>
            <a:r>
              <a:rPr sz="24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işçilerinin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4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alt 	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yüklenicilerin</a:t>
            </a:r>
            <a:r>
              <a:rPr sz="2400" spc="-1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enfeksiyon</a:t>
            </a:r>
            <a:r>
              <a:rPr sz="2400" spc="-1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kontrol</a:t>
            </a:r>
            <a:r>
              <a:rPr sz="2400" spc="-1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eğitimine 	katılmasını</a:t>
            </a:r>
            <a:r>
              <a:rPr sz="24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gerektiren</a:t>
            </a:r>
            <a:r>
              <a:rPr sz="24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</a:t>
            </a:r>
            <a:r>
              <a:rPr sz="24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madde</a:t>
            </a:r>
            <a:r>
              <a:rPr sz="24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eklenme</a:t>
            </a:r>
            <a:r>
              <a:rPr lang="tr-TR" sz="24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lidir</a:t>
            </a:r>
            <a:endParaRPr sz="24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0884" y="4415446"/>
            <a:ext cx="2992628" cy="16459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9267" y="2751538"/>
            <a:ext cx="1944890" cy="167884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8168393-B2A3-B2AE-62E5-7404B23F71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A1D2-4D6F-1AA4-2A9F-9A8931F57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AE21-00C6-3897-D045-B75039DB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7030A0"/>
                </a:solidFill>
                <a:latin typeface="+mn-lt"/>
              </a:rPr>
              <a:t> Enfeksiyon Riski Nasıl Ortaya Çıkar?</a:t>
            </a:r>
            <a:endParaRPr lang="en-GB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3B6FB-13DD-C5CF-8400-2071C9D5F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0CF6F5C1-81AF-1384-B3CA-C6C18D9A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5D6E5C3D-059D-A631-39B2-E38686B34BC6}"/>
              </a:ext>
            </a:extLst>
          </p:cNvPr>
          <p:cNvSpPr txBox="1"/>
          <p:nvPr/>
        </p:nvSpPr>
        <p:spPr>
          <a:xfrm>
            <a:off x="843280" y="2149254"/>
            <a:ext cx="5063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1800" dirty="0">
              <a:solidFill>
                <a:srgbClr val="0000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D76170F-7A0C-609A-F29F-C6740E2E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2436489"/>
            <a:ext cx="100584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Özellikle hafriyat sırasında ortaya çıkan toprak ve toz içindeki bakteri veya mantarlar, havalandırma ve su tesisatını kontamine ederek duyarlı kişilerde enfeksiyona neden olmaktadır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Hava Yoluyla: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İnşaat faaliyetleri önemli miktarda mantar sporu oluşturabilir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Su Yoluyla: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İnşaat ve yıkım, genellikle su sistemlerinde durgun su birikimlerine yol açar ve bu durum bakteri üremesi için uygun bir ortam yaratır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90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80" y="676608"/>
            <a:ext cx="10058400" cy="1060752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chemeClr val="accent2"/>
                </a:solidFill>
                <a:latin typeface="+mn-lt"/>
              </a:rPr>
              <a:t>Hava</a:t>
            </a:r>
            <a:r>
              <a:rPr b="1" spc="-17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tr-TR" b="1" spc="-10" dirty="0">
                <a:solidFill>
                  <a:schemeClr val="accent2"/>
                </a:solidFill>
                <a:latin typeface="+mn-lt"/>
              </a:rPr>
              <a:t>Ö</a:t>
            </a:r>
            <a:r>
              <a:rPr b="1" spc="-10" dirty="0" err="1">
                <a:solidFill>
                  <a:schemeClr val="accent2"/>
                </a:solidFill>
                <a:latin typeface="+mn-lt"/>
              </a:rPr>
              <a:t>rneklemesi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7279" y="1902713"/>
            <a:ext cx="10691367" cy="37811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1800" indent="-342900">
              <a:lnSpc>
                <a:spcPct val="100000"/>
              </a:lnSpc>
              <a:spcBef>
                <a:spcPts val="10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3168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İnşaat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öncesi,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sırasında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sonrasında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havadaki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mantar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seviyelerini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ölçmek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için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kullanılabilir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431800" indent="-342900">
              <a:lnSpc>
                <a:spcPct val="100000"/>
              </a:lnSpc>
              <a:spcBef>
                <a:spcPts val="219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3168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Epidemiyolojik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araştırma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için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yararlı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olabilir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ancak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örneklemesi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çevre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kültürü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rutin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olarak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önerilmez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431800" indent="-342900">
              <a:lnSpc>
                <a:spcPct val="100000"/>
              </a:lnSpc>
              <a:spcBef>
                <a:spcPts val="221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373380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Veri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toplama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analizi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yorumlama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açısından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karşılaştırılabilir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standartlaştırılmış</a:t>
            </a:r>
            <a:r>
              <a:rPr sz="2000" spc="-1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yöntemler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yok</a:t>
            </a:r>
            <a:r>
              <a:rPr lang="tr-TR"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tur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431800" marR="765810" indent="-342900">
              <a:lnSpc>
                <a:spcPct val="150000"/>
              </a:lnSpc>
              <a:spcBef>
                <a:spcPts val="994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317500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İnşaat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yenileme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ile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ilişkili</a:t>
            </a:r>
            <a:r>
              <a:rPr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incelemede,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49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makaleden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22'sinde</a:t>
            </a:r>
            <a:r>
              <a:rPr sz="2000" spc="-8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(%45)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örneklemesi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yapılmış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ve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havadaki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mantar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seviyeleri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1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ila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659</a:t>
            </a:r>
            <a:r>
              <a:rPr sz="2000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CFU/m3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arasında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değişmiştir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950" spc="-75" baseline="2564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.</a:t>
            </a:r>
            <a:endParaRPr sz="1950" baseline="25641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873760" lvl="1" indent="-328295">
              <a:lnSpc>
                <a:spcPct val="100000"/>
              </a:lnSpc>
              <a:spcBef>
                <a:spcPts val="1600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873760" algn="l"/>
              </a:tabLst>
            </a:pP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&lt;1</a:t>
            </a:r>
            <a:r>
              <a:rPr sz="17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koloni</a:t>
            </a:r>
            <a:r>
              <a:rPr sz="17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oluşturan</a:t>
            </a:r>
            <a:r>
              <a:rPr sz="17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birim</a:t>
            </a:r>
            <a:r>
              <a:rPr sz="17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bile</a:t>
            </a:r>
            <a:r>
              <a:rPr sz="17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bağışıklık</a:t>
            </a:r>
            <a:r>
              <a:rPr sz="17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sistemi</a:t>
            </a:r>
            <a:r>
              <a:rPr sz="17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baskılanmış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hastalarda</a:t>
            </a:r>
            <a:r>
              <a:rPr sz="17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Aspergillus</a:t>
            </a:r>
            <a:r>
              <a:rPr sz="1700" i="1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salgını</a:t>
            </a:r>
            <a:r>
              <a:rPr sz="17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ile</a:t>
            </a:r>
            <a:r>
              <a:rPr sz="17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ilişkilendirilebilir</a:t>
            </a:r>
            <a:endParaRPr sz="17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831215" lvl="1" indent="-285750">
              <a:lnSpc>
                <a:spcPct val="100000"/>
              </a:lnSpc>
              <a:spcBef>
                <a:spcPts val="1525"/>
              </a:spcBef>
              <a:buClr>
                <a:srgbClr val="FF9900"/>
              </a:buClr>
              <a:buFont typeface="Wingdings" panose="05000000000000000000" pitchFamily="2" charset="2"/>
              <a:buChar char="q"/>
              <a:tabLst>
                <a:tab pos="774700" algn="l"/>
              </a:tabLst>
            </a:pP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Mantar</a:t>
            </a:r>
            <a:r>
              <a:rPr sz="17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enfeksiyonlarının</a:t>
            </a:r>
            <a:r>
              <a:rPr sz="17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edinilmesi</a:t>
            </a:r>
            <a:r>
              <a:rPr sz="17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için</a:t>
            </a:r>
            <a:r>
              <a:rPr sz="17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gereken</a:t>
            </a:r>
            <a:r>
              <a:rPr sz="17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minimum</a:t>
            </a:r>
            <a:r>
              <a:rPr sz="17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spor</a:t>
            </a:r>
            <a:r>
              <a:rPr sz="1700" spc="-2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konsantrasyonu </a:t>
            </a:r>
            <a:r>
              <a:rPr sz="17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henüz</a:t>
            </a:r>
            <a:r>
              <a:rPr sz="1700" spc="-3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belirlenmemiştir</a:t>
            </a:r>
            <a:endParaRPr sz="17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B0FF665-A4D8-7F44-7234-C8D3C31F4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B3E6A-21C7-876D-43E8-56E745EC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E58D426B-C00A-9E95-14E6-861767D8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434" y="2342101"/>
            <a:ext cx="10058400" cy="2283969"/>
          </a:xfrm>
          <a:solidFill>
            <a:srgbClr val="636AA2"/>
          </a:solidFill>
          <a:ln>
            <a:solidFill>
              <a:srgbClr val="666DA4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FF9900"/>
              </a:buClr>
            </a:pPr>
            <a:r>
              <a:rPr lang="tr-TR" altLang="tr-TR" sz="4400" b="1" dirty="0">
                <a:solidFill>
                  <a:schemeClr val="bg1"/>
                </a:solidFill>
                <a:latin typeface="+mn-lt"/>
              </a:rPr>
              <a:t>HASTANELERDE SU TAŞKINLARINA KARŞI ALINACAK ENFEKSİYON KONTROL ÖNLEMLERİ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F8A87FA-E107-D3B6-46BA-6D04AB6B01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4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D504-5117-9B0A-17C5-D30A9912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2F8F7D-1636-9A40-9326-23E02B2EB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80" y="-9788"/>
            <a:ext cx="10058400" cy="1799415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rgbClr val="636AA2"/>
                </a:solidFill>
                <a:latin typeface="+mn-lt"/>
              </a:rPr>
              <a:t>Yapısal ve Elektriksel Güvenlik Değerlendirmesi</a:t>
            </a:r>
            <a:endParaRPr b="1" spc="-1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602FEC8-56D8-D942-189A-3BFC6EF5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4B5626A4-530F-2C34-A213-2AD7C1A411A7}"/>
              </a:ext>
            </a:extLst>
          </p:cNvPr>
          <p:cNvSpPr txBox="1"/>
          <p:nvPr/>
        </p:nvSpPr>
        <p:spPr>
          <a:xfrm>
            <a:off x="888410" y="2736427"/>
            <a:ext cx="99851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Tesise girmeden önce, yetkili mühendisler tarafından yapısal bütünlüğün değerlendirilmesi sağlanmalıdır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Çatlak duvarlar veya çökmüş tavanlar gibi tehlikelere dikkat edilmelidir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Elektrik tehlikeleri en büyük risklerden biridir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Ana şalter kapalı olsa bile, profesyonel bir elektrikçi tarafından tesisin güvenli olduğu teyit edilene kadar suya batmış alanlara girilmemelidir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Gaz sızıntısı veya diğer kimyasal tehlike riskleri değerlendirilmelidir</a:t>
            </a:r>
            <a:endParaRPr kumimoji="0" lang="tr-TR" altLang="tr-TR" sz="200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1127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E899-8C52-56AA-9C6D-33D88343F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F67E4F0-1317-5675-0B2E-BE78BA8D2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80" y="728875"/>
            <a:ext cx="10058400" cy="1060752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rgbClr val="636AA2"/>
                </a:solidFill>
                <a:latin typeface="+mn-lt"/>
              </a:rPr>
              <a:t>Kişisel Koruyucu Ekipman Kullanımı</a:t>
            </a:r>
            <a:endParaRPr b="1" spc="-1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785C984-D367-8D5E-8390-0DA04A17B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FF8187D-49F6-2045-313E-5A2699612D31}"/>
              </a:ext>
            </a:extLst>
          </p:cNvPr>
          <p:cNvSpPr txBox="1"/>
          <p:nvPr/>
        </p:nvSpPr>
        <p:spPr>
          <a:xfrm>
            <a:off x="795276" y="2280866"/>
            <a:ext cx="63167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Tüm temizlik ve onarım faaliyetleri sırasında personel, maruziyeti en aza indirmek için aşağıdaki KKE'ler kullanılmalıdır: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endParaRPr lang="tr-TR" altLang="tr-TR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N95 veya daha üstü bir solunum maskesi: Küf, bakteri ve havadaki partiküllere karşı koruma sağlar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Su geçirmez ve kaymaz tabanlı botlar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Su geçirmez eldivenler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Koruyucu gözlük (sıçramaya karşı korumalı)</a:t>
            </a:r>
            <a:endParaRPr kumimoji="0" lang="tr-TR" altLang="tr-TR" sz="200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6E5A0D5-EA28-D01B-FD0F-884EAB3A4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81" t="7160" r="17160" b="9630"/>
          <a:stretch>
            <a:fillRect/>
          </a:stretch>
        </p:blipFill>
        <p:spPr>
          <a:xfrm>
            <a:off x="7768373" y="2031258"/>
            <a:ext cx="2891160" cy="39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1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DC639-6163-E21F-C2DB-F95912167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863EF49-4598-7FC8-EBD1-901C3577C8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80" y="-9788"/>
            <a:ext cx="10058400" cy="1799415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rgbClr val="636AA2"/>
                </a:solidFill>
                <a:latin typeface="+mn-lt"/>
              </a:rPr>
              <a:t>Çevresel Dekontaminasyon ve Küf Kontrolü Prosedürleri</a:t>
            </a:r>
            <a:endParaRPr b="1" spc="-1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9B8A376-0BC9-9101-EB94-B3A8FFA0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E2C5C05-DEC8-94BC-F176-676D2C9DE18D}"/>
              </a:ext>
            </a:extLst>
          </p:cNvPr>
          <p:cNvSpPr txBox="1"/>
          <p:nvPr/>
        </p:nvSpPr>
        <p:spPr>
          <a:xfrm>
            <a:off x="1083143" y="2118454"/>
            <a:ext cx="58171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Temizlik ve Hasarlı Malzemelerin Uzaklaştırılması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endParaRPr lang="tr-TR" altLang="tr-TR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İzolasyon: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Temizlik yapılan alanları, hastane veya kliniğin hasar görmemiş alanlarından ayırmak için plastik örtüler kullanarak izolasyon bariyerleri oluşturulmalıdır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Malzeme Değerlendirmesi: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Islanmış ve 48 saat içinde tamamen kurutulamayan tüm gözenekli malzemeler (alçıpan, tavan döşemeleri, döşemeli mobilyalar, yataklar) atılmalıdır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Yüzey Temizliği: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Tüm sert, gözeneksiz yüzeyler deterjan ve su ile fiziksel olarak temizlenmelidir</a:t>
            </a:r>
            <a:endParaRPr kumimoji="0" lang="tr-TR" altLang="tr-TR" sz="200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CA95EBE-C8BA-A7F1-871C-8BFDDBA2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852"/>
          <a:stretch>
            <a:fillRect/>
          </a:stretch>
        </p:blipFill>
        <p:spPr>
          <a:xfrm>
            <a:off x="7747000" y="1789627"/>
            <a:ext cx="3027680" cy="44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85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3F82-26AB-832F-7C20-FC7C9167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4247302-C6A3-B130-8E98-90262790B8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80" y="-9788"/>
            <a:ext cx="10058400" cy="1799415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rgbClr val="636AA2"/>
                </a:solidFill>
                <a:latin typeface="+mn-lt"/>
              </a:rPr>
              <a:t>Çevresel Dekontaminasyon ve Küf Kontrolü Prosedürleri</a:t>
            </a:r>
            <a:endParaRPr b="1" spc="-1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0636F19-5659-A63B-C465-760763A52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90B7EF5-16CC-6D77-0936-EB6EE11A106A}"/>
              </a:ext>
            </a:extLst>
          </p:cNvPr>
          <p:cNvSpPr txBox="1"/>
          <p:nvPr/>
        </p:nvSpPr>
        <p:spPr>
          <a:xfrm>
            <a:off x="829143" y="2084493"/>
            <a:ext cx="57240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Dezenfeksiyon ve Küf Kontrolü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endParaRPr lang="tr-TR" altLang="tr-TR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Dezenfeksiyon: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Fiziksel olarak temizlenmiş yüzeyleri, EPA onaylı bir hastane dezenfektanı veya 1:100 oranında seyreltilmiş çamaşır suyu solüsyonu ile dezenfekte edilmelidir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Kurutma: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Küf oluşumunu engellemenin en kritik adımı hızlı ve tam kurutmadır. Nem alıcılar ve fanlar kullanarak alanın tamamen kuruduğundan emin olunmalıdır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Küf Tespiti: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Görünür küf varsa, profesyonel müdahale gereklidir</a:t>
            </a:r>
            <a:endParaRPr kumimoji="0" lang="tr-TR" altLang="tr-TR" sz="200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2B05E6-11D0-C1AF-F094-F086BF6E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8378" b="8889"/>
          <a:stretch>
            <a:fillRect/>
          </a:stretch>
        </p:blipFill>
        <p:spPr>
          <a:xfrm>
            <a:off x="7873999" y="1936049"/>
            <a:ext cx="2338333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88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1AA92-0F80-1402-CE52-EBADEFB6A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4847015-7AA3-6800-5C03-20E2D93A7B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80" y="-9788"/>
            <a:ext cx="10058400" cy="1799415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rgbClr val="636AA2"/>
                </a:solidFill>
                <a:latin typeface="+mn-lt"/>
              </a:rPr>
              <a:t>Tesis Sistemlerinin ve Ekipmanların Yeniden Devreye Alınması</a:t>
            </a:r>
            <a:endParaRPr b="1" spc="-1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B1C0121-3DF0-8284-EA99-32A6C249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7DB9271-A9FF-3EDA-8BD4-0DBFDA021270}"/>
              </a:ext>
            </a:extLst>
          </p:cNvPr>
          <p:cNvSpPr txBox="1"/>
          <p:nvPr/>
        </p:nvSpPr>
        <p:spPr>
          <a:xfrm>
            <a:off x="947677" y="2186093"/>
            <a:ext cx="99851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Su Sistemi Güvenliği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endParaRPr lang="tr-TR" altLang="tr-TR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Sistemi Yıkama (</a:t>
            </a:r>
            <a:r>
              <a:rPr lang="tr-TR" altLang="tr-TR" sz="2000" b="1" dirty="0" err="1">
                <a:solidFill>
                  <a:schemeClr val="bg2">
                    <a:lumMod val="10000"/>
                  </a:schemeClr>
                </a:solidFill>
              </a:rPr>
              <a:t>Flushing</a:t>
            </a: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):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Su sistemi, durgun suda üreyebilecek patojenleri temizlemek için tamamen yıkanmalıdır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Test Etme: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Yetkili bir laboratuvar tarafından suyun içme ve kullanım için güvenli olduğu onaylanana kadar şişelenmiş su kullanılmalıdır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i="1" dirty="0" err="1">
                <a:solidFill>
                  <a:schemeClr val="bg2">
                    <a:lumMod val="10000"/>
                  </a:schemeClr>
                </a:solidFill>
              </a:rPr>
              <a:t>Legionella</a:t>
            </a:r>
            <a:r>
              <a:rPr lang="tr-TR" altLang="tr-TR" sz="20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tr-TR" altLang="tr-TR" sz="2000" i="1" dirty="0" err="1">
                <a:solidFill>
                  <a:schemeClr val="bg2">
                    <a:lumMod val="10000"/>
                  </a:schemeClr>
                </a:solidFill>
              </a:rPr>
              <a:t>spp</a:t>
            </a:r>
            <a:r>
              <a:rPr lang="tr-TR" altLang="tr-TR" sz="2000" i="1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gibi patojenler için numune alınması gerekebilir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HVAC (Isıtma, Havalandırma, Klima) Sistemleri</a:t>
            </a: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: HVAC sistemleri su hasarı görmüşse kesinlikle çalıştırılmamalıdır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Sistem, yeniden çalıştırılmadan önce kalifiye bir profesyonel tarafından incelenmeli, temizlenmeli ve dezenfekte edilmelidir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Bu, küf sporlarının ve diğer kirleticilerin tesis geneline yayılmasını önler</a:t>
            </a:r>
            <a:endParaRPr kumimoji="0" lang="tr-TR" altLang="tr-TR" sz="200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2786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1E024-A2F8-9614-CE62-532E84B4C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C291086-FAFC-3AB6-096F-3FB02A9D8F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280" y="-9788"/>
            <a:ext cx="10058400" cy="1799415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rgbClr val="636AA2"/>
                </a:solidFill>
                <a:latin typeface="+mn-lt"/>
              </a:rPr>
              <a:t>Tesis Sistemlerinin ve Ekipmanların Yeniden Devreye Alınması</a:t>
            </a:r>
            <a:endParaRPr b="1" spc="-1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D8432B-1AEB-04EF-701B-3107011F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2AC9706-F8F4-1705-FD78-CD58EF7CE42B}"/>
              </a:ext>
            </a:extLst>
          </p:cNvPr>
          <p:cNvSpPr txBox="1"/>
          <p:nvPr/>
        </p:nvSpPr>
        <p:spPr>
          <a:xfrm>
            <a:off x="846077" y="2331666"/>
            <a:ext cx="76967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tr-TR" altLang="tr-TR" sz="2000" b="1" dirty="0">
                <a:solidFill>
                  <a:schemeClr val="bg2">
                    <a:lumMod val="10000"/>
                  </a:schemeClr>
                </a:solidFill>
              </a:rPr>
              <a:t>Tıbbi Ekipman ve Malzemeler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</a:pPr>
            <a:endParaRPr lang="tr-TR" altLang="tr-TR" sz="20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Suya veya neme maruz kalmış tüm tıbbi cihazlar, üreticinin talimatlarına göre değerlendirilmeli, temizlenmeli, dezenfekte edilmeli veya atılmalıdır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Steril malzemelerin ambalaj bütünlüğünü kontrol edilmelidir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Islanmış, lekelenmiş veya hasar görmüş tüm steril paketler atılmalıdır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chemeClr val="bg2">
                    <a:lumMod val="10000"/>
                  </a:schemeClr>
                </a:solidFill>
              </a:rPr>
              <a:t>Şüphe durumunda, malzemenin kontamine olduğu varsayılmalıdır</a:t>
            </a:r>
            <a:endParaRPr kumimoji="0" lang="tr-TR" altLang="tr-TR" sz="200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739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09A22-F2CB-EF60-63FF-D101FD3F6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FBB091-11A2-A56C-089F-1A2A2F947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676608"/>
            <a:ext cx="10058400" cy="1060752"/>
          </a:xfrm>
          <a:prstGeom prst="rect">
            <a:avLst/>
          </a:prstGeom>
        </p:spPr>
        <p:txBody>
          <a:bodyPr vert="horz" wrap="square" lIns="0" tIns="318973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chemeClr val="accent2"/>
                </a:solidFill>
                <a:latin typeface="+mn-lt"/>
              </a:rPr>
              <a:t>Kaynaklar</a:t>
            </a:r>
            <a:endParaRPr b="1" spc="-1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D4A0B59-1F85-3B4E-7F1B-0529F28EF2BA}"/>
              </a:ext>
            </a:extLst>
          </p:cNvPr>
          <p:cNvSpPr txBox="1"/>
          <p:nvPr/>
        </p:nvSpPr>
        <p:spPr>
          <a:xfrm>
            <a:off x="1121912" y="2277334"/>
            <a:ext cx="9751600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Clair</a:t>
            </a:r>
            <a:r>
              <a:rPr lang="tr-TR" sz="1400" dirty="0"/>
              <a:t> JD, </a:t>
            </a:r>
            <a:r>
              <a:rPr lang="tr-TR" sz="1400" dirty="0" err="1"/>
              <a:t>Colatrella</a:t>
            </a:r>
            <a:r>
              <a:rPr lang="tr-TR" sz="1400" dirty="0"/>
              <a:t> S. </a:t>
            </a:r>
            <a:r>
              <a:rPr lang="tr-TR" sz="1400" dirty="0" err="1"/>
              <a:t>Opening</a:t>
            </a:r>
            <a:r>
              <a:rPr lang="tr-TR" sz="1400" dirty="0"/>
              <a:t> </a:t>
            </a:r>
            <a:r>
              <a:rPr lang="tr-TR" sz="1400" dirty="0" err="1"/>
              <a:t>Pandora's</a:t>
            </a:r>
            <a:r>
              <a:rPr lang="tr-TR" sz="1400" dirty="0"/>
              <a:t> (</a:t>
            </a:r>
            <a:r>
              <a:rPr lang="tr-TR" sz="1400" dirty="0" err="1"/>
              <a:t>tool</a:t>
            </a:r>
            <a:r>
              <a:rPr lang="tr-TR" sz="1400" dirty="0"/>
              <a:t>) Box: </a:t>
            </a:r>
            <a:r>
              <a:rPr lang="tr-TR" sz="1400" dirty="0" err="1"/>
              <a:t>health</a:t>
            </a:r>
            <a:r>
              <a:rPr lang="tr-TR" sz="1400" dirty="0"/>
              <a:t> </a:t>
            </a:r>
            <a:r>
              <a:rPr lang="tr-TR" sz="1400" dirty="0" err="1"/>
              <a:t>care</a:t>
            </a:r>
            <a:r>
              <a:rPr lang="tr-TR" sz="1400" dirty="0"/>
              <a:t> </a:t>
            </a:r>
            <a:r>
              <a:rPr lang="tr-TR" sz="1400" dirty="0" err="1"/>
              <a:t>construction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associated</a:t>
            </a:r>
            <a:r>
              <a:rPr lang="tr-TR" sz="1400" dirty="0"/>
              <a:t> risk </a:t>
            </a:r>
            <a:r>
              <a:rPr lang="tr-TR" sz="1400" dirty="0" err="1"/>
              <a:t>for</a:t>
            </a:r>
            <a:r>
              <a:rPr lang="tr-TR" sz="1400" dirty="0"/>
              <a:t> </a:t>
            </a:r>
            <a:r>
              <a:rPr lang="tr-TR" sz="1400" dirty="0" err="1"/>
              <a:t>nosocomial</a:t>
            </a:r>
            <a:r>
              <a:rPr lang="tr-TR" sz="1400" dirty="0"/>
              <a:t> </a:t>
            </a:r>
            <a:r>
              <a:rPr lang="tr-TR" sz="1400" dirty="0" err="1"/>
              <a:t>infection</a:t>
            </a:r>
            <a:r>
              <a:rPr lang="tr-TR" sz="1400" dirty="0"/>
              <a:t>. </a:t>
            </a:r>
            <a:r>
              <a:rPr lang="tr-TR" sz="1400" dirty="0" err="1"/>
              <a:t>Infect</a:t>
            </a:r>
            <a:r>
              <a:rPr lang="tr-TR" sz="1400" dirty="0"/>
              <a:t> </a:t>
            </a:r>
            <a:r>
              <a:rPr lang="tr-TR" sz="1400" dirty="0" err="1"/>
              <a:t>Disord</a:t>
            </a:r>
            <a:r>
              <a:rPr lang="tr-TR" sz="1400" dirty="0"/>
              <a:t> </a:t>
            </a:r>
            <a:r>
              <a:rPr lang="tr-TR" sz="1400" dirty="0" err="1"/>
              <a:t>Drug</a:t>
            </a:r>
            <a:r>
              <a:rPr lang="tr-TR" sz="1400" dirty="0"/>
              <a:t> </a:t>
            </a:r>
            <a:r>
              <a:rPr lang="tr-TR" sz="1400" dirty="0" err="1"/>
              <a:t>Targets</a:t>
            </a:r>
            <a:r>
              <a:rPr lang="tr-TR" sz="1400" dirty="0"/>
              <a:t>. 2013 Jun;13(3):177-83. </a:t>
            </a:r>
            <a:r>
              <a:rPr lang="tr-TR" sz="1400" dirty="0" err="1"/>
              <a:t>doi</a:t>
            </a:r>
            <a:r>
              <a:rPr lang="tr-TR" sz="1400" dirty="0"/>
              <a:t>: 10.2174/1871526511313030005. PMID: 23961740.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Hajime</a:t>
            </a:r>
            <a:r>
              <a:rPr lang="tr-TR" sz="1400" dirty="0"/>
              <a:t> </a:t>
            </a:r>
            <a:r>
              <a:rPr lang="tr-TR" sz="1400" dirty="0" err="1"/>
              <a:t>Kanamori</a:t>
            </a:r>
            <a:r>
              <a:rPr lang="tr-TR" sz="1400" dirty="0"/>
              <a:t>, William A. </a:t>
            </a:r>
            <a:r>
              <a:rPr lang="tr-TR" sz="1400" dirty="0" err="1"/>
              <a:t>Rutala</a:t>
            </a:r>
            <a:r>
              <a:rPr lang="tr-TR" sz="1400" dirty="0"/>
              <a:t>, </a:t>
            </a:r>
            <a:r>
              <a:rPr lang="tr-TR" sz="1400" dirty="0" err="1"/>
              <a:t>Emily</a:t>
            </a:r>
            <a:r>
              <a:rPr lang="tr-TR" sz="1400" dirty="0"/>
              <a:t> E. </a:t>
            </a:r>
            <a:r>
              <a:rPr lang="tr-TR" sz="1400" dirty="0" err="1"/>
              <a:t>Sickbert</a:t>
            </a:r>
            <a:r>
              <a:rPr lang="tr-TR" sz="1400" dirty="0"/>
              <a:t>-Bennett, David J. Weber, </a:t>
            </a:r>
            <a:r>
              <a:rPr lang="tr-TR" sz="1400" dirty="0" err="1"/>
              <a:t>Review</a:t>
            </a:r>
            <a:r>
              <a:rPr lang="tr-TR" sz="1400" dirty="0"/>
              <a:t> of </a:t>
            </a:r>
            <a:r>
              <a:rPr lang="tr-TR" sz="1400" dirty="0" err="1"/>
              <a:t>Fungal</a:t>
            </a:r>
            <a:r>
              <a:rPr lang="tr-TR" sz="1400" dirty="0"/>
              <a:t> </a:t>
            </a:r>
            <a:r>
              <a:rPr lang="tr-TR" sz="1400" dirty="0" err="1"/>
              <a:t>Outbreaks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Infection</a:t>
            </a:r>
            <a:r>
              <a:rPr lang="tr-TR" sz="1400" dirty="0"/>
              <a:t> </a:t>
            </a:r>
            <a:r>
              <a:rPr lang="tr-TR" sz="1400" dirty="0" err="1"/>
              <a:t>Prevention</a:t>
            </a:r>
            <a:r>
              <a:rPr lang="tr-TR" sz="1400" dirty="0"/>
              <a:t> in Healthcare </a:t>
            </a:r>
            <a:r>
              <a:rPr lang="tr-TR" sz="1400" dirty="0" err="1"/>
              <a:t>Settings</a:t>
            </a:r>
            <a:r>
              <a:rPr lang="tr-TR" sz="1400" dirty="0"/>
              <a:t> </a:t>
            </a:r>
            <a:r>
              <a:rPr lang="tr-TR" sz="1400" dirty="0" err="1"/>
              <a:t>During</a:t>
            </a:r>
            <a:r>
              <a:rPr lang="tr-TR" sz="1400" dirty="0"/>
              <a:t> Construction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Renovation</a:t>
            </a:r>
            <a:r>
              <a:rPr lang="tr-TR" sz="1400" dirty="0"/>
              <a:t>, </a:t>
            </a:r>
            <a:r>
              <a:rPr lang="tr-TR" sz="1400" i="1" dirty="0" err="1"/>
              <a:t>Clinical</a:t>
            </a:r>
            <a:r>
              <a:rPr lang="tr-TR" sz="1400" i="1" dirty="0"/>
              <a:t> </a:t>
            </a:r>
            <a:r>
              <a:rPr lang="tr-TR" sz="1400" i="1" dirty="0" err="1"/>
              <a:t>Infectious</a:t>
            </a:r>
            <a:r>
              <a:rPr lang="tr-TR" sz="1400" i="1" dirty="0"/>
              <a:t> </a:t>
            </a:r>
            <a:r>
              <a:rPr lang="tr-TR" sz="1400" i="1" dirty="0" err="1"/>
              <a:t>Diseases</a:t>
            </a:r>
            <a:r>
              <a:rPr lang="tr-TR" sz="1400" dirty="0"/>
              <a:t>, Volume 61, </a:t>
            </a:r>
            <a:r>
              <a:rPr lang="tr-TR" sz="1400" dirty="0" err="1"/>
              <a:t>Issue</a:t>
            </a:r>
            <a:r>
              <a:rPr lang="tr-TR" sz="1400" dirty="0"/>
              <a:t> 3, 1 </a:t>
            </a:r>
            <a:r>
              <a:rPr lang="tr-TR" sz="1400" dirty="0" err="1"/>
              <a:t>August</a:t>
            </a:r>
            <a:r>
              <a:rPr lang="tr-TR" sz="1400" dirty="0"/>
              <a:t> 2015, </a:t>
            </a:r>
            <a:r>
              <a:rPr lang="tr-TR" sz="1400" dirty="0" err="1"/>
              <a:t>Pages</a:t>
            </a:r>
            <a:r>
              <a:rPr lang="tr-TR" sz="1400" dirty="0"/>
              <a:t> 433–444.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Pokala</a:t>
            </a:r>
            <a:r>
              <a:rPr lang="tr-TR" sz="1400" dirty="0"/>
              <a:t> HR, Leonard D, </a:t>
            </a:r>
            <a:r>
              <a:rPr lang="tr-TR" sz="1400" dirty="0" err="1"/>
              <a:t>Cox</a:t>
            </a:r>
            <a:r>
              <a:rPr lang="tr-TR" sz="1400" dirty="0"/>
              <a:t> J, </a:t>
            </a:r>
            <a:r>
              <a:rPr lang="tr-TR" sz="1400" dirty="0" err="1"/>
              <a:t>Metcalf</a:t>
            </a:r>
            <a:r>
              <a:rPr lang="tr-TR" sz="1400" dirty="0"/>
              <a:t> P, </a:t>
            </a:r>
            <a:r>
              <a:rPr lang="tr-TR" sz="1400" dirty="0" err="1"/>
              <a:t>McClay</a:t>
            </a:r>
            <a:r>
              <a:rPr lang="tr-TR" sz="1400" dirty="0"/>
              <a:t> J, </a:t>
            </a:r>
            <a:r>
              <a:rPr lang="tr-TR" sz="1400" dirty="0" err="1"/>
              <a:t>Siegel</a:t>
            </a:r>
            <a:r>
              <a:rPr lang="tr-TR" sz="1400" dirty="0"/>
              <a:t> J, </a:t>
            </a:r>
            <a:r>
              <a:rPr lang="tr-TR" sz="1400" dirty="0" err="1"/>
              <a:t>Winick</a:t>
            </a:r>
            <a:r>
              <a:rPr lang="tr-TR" sz="1400" dirty="0"/>
              <a:t> N. </a:t>
            </a:r>
            <a:r>
              <a:rPr lang="tr-TR" sz="1400" dirty="0" err="1"/>
              <a:t>Association</a:t>
            </a:r>
            <a:r>
              <a:rPr lang="tr-TR" sz="1400" dirty="0"/>
              <a:t> of </a:t>
            </a:r>
            <a:r>
              <a:rPr lang="tr-TR" sz="1400" dirty="0" err="1"/>
              <a:t>hospital</a:t>
            </a:r>
            <a:r>
              <a:rPr lang="tr-TR" sz="1400" dirty="0"/>
              <a:t> </a:t>
            </a:r>
            <a:r>
              <a:rPr lang="tr-TR" sz="1400" dirty="0" err="1"/>
              <a:t>construction</a:t>
            </a:r>
            <a:r>
              <a:rPr lang="tr-TR" sz="1400" dirty="0"/>
              <a:t>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development</a:t>
            </a:r>
            <a:r>
              <a:rPr lang="tr-TR" sz="1400" dirty="0"/>
              <a:t> of </a:t>
            </a:r>
            <a:r>
              <a:rPr lang="tr-TR" sz="1400" dirty="0" err="1"/>
              <a:t>healthcare</a:t>
            </a:r>
            <a:r>
              <a:rPr lang="tr-TR" sz="1400" dirty="0"/>
              <a:t> </a:t>
            </a:r>
            <a:r>
              <a:rPr lang="tr-TR" sz="1400" dirty="0" err="1"/>
              <a:t>associated</a:t>
            </a:r>
            <a:r>
              <a:rPr lang="tr-TR" sz="1400" dirty="0"/>
              <a:t> </a:t>
            </a:r>
            <a:r>
              <a:rPr lang="tr-TR" sz="1400" dirty="0" err="1"/>
              <a:t>environmental</a:t>
            </a:r>
            <a:r>
              <a:rPr lang="tr-TR" sz="1400" dirty="0"/>
              <a:t> </a:t>
            </a:r>
            <a:r>
              <a:rPr lang="tr-TR" sz="1400" dirty="0" err="1"/>
              <a:t>mold</a:t>
            </a:r>
            <a:r>
              <a:rPr lang="tr-TR" sz="1400" dirty="0"/>
              <a:t> </a:t>
            </a:r>
            <a:r>
              <a:rPr lang="tr-TR" sz="1400" dirty="0" err="1"/>
              <a:t>infections</a:t>
            </a:r>
            <a:r>
              <a:rPr lang="tr-TR" sz="1400" dirty="0"/>
              <a:t> (HAEMI) in </a:t>
            </a:r>
            <a:r>
              <a:rPr lang="tr-TR" sz="1400" dirty="0" err="1"/>
              <a:t>pediatric</a:t>
            </a:r>
            <a:r>
              <a:rPr lang="tr-TR" sz="1400" dirty="0"/>
              <a:t> </a:t>
            </a:r>
            <a:r>
              <a:rPr lang="tr-TR" sz="1400" dirty="0" err="1"/>
              <a:t>patients</a:t>
            </a:r>
            <a:r>
              <a:rPr lang="tr-TR" sz="1400" dirty="0"/>
              <a:t>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leukemia</a:t>
            </a:r>
            <a:r>
              <a:rPr lang="tr-TR" sz="1400" dirty="0"/>
              <a:t>. Pediatr Blood </a:t>
            </a:r>
            <a:r>
              <a:rPr lang="tr-TR" sz="1400" dirty="0" err="1"/>
              <a:t>Cancer</a:t>
            </a:r>
            <a:r>
              <a:rPr lang="tr-TR" sz="1400" dirty="0"/>
              <a:t>. 2014 Feb;61(2):276-80.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u="sng" dirty="0">
                <a:hlinkClick r:id="rId2"/>
              </a:rPr>
              <a:t>https://www.cdc.gov/infection-control/hcp/environmental-control/air.html</a:t>
            </a:r>
            <a:r>
              <a:rPr lang="tr-TR" sz="1400" dirty="0"/>
              <a:t>. Erişim tarihi 1.05.2025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 err="1"/>
              <a:t>Haiduven</a:t>
            </a:r>
            <a:r>
              <a:rPr lang="tr-TR" sz="1400" dirty="0"/>
              <a:t> D. </a:t>
            </a:r>
            <a:r>
              <a:rPr lang="tr-TR" sz="1400" dirty="0" err="1"/>
              <a:t>Nosocomial</a:t>
            </a:r>
            <a:r>
              <a:rPr lang="tr-TR" sz="1400" dirty="0"/>
              <a:t> </a:t>
            </a:r>
            <a:r>
              <a:rPr lang="tr-TR" sz="1400" dirty="0" err="1"/>
              <a:t>aspergillosis</a:t>
            </a:r>
            <a:r>
              <a:rPr lang="tr-TR" sz="1400" dirty="0"/>
              <a:t> </a:t>
            </a:r>
            <a:r>
              <a:rPr lang="tr-TR" sz="1400" dirty="0" err="1"/>
              <a:t>and</a:t>
            </a:r>
            <a:r>
              <a:rPr lang="tr-TR" sz="1400" dirty="0"/>
              <a:t> </a:t>
            </a:r>
            <a:r>
              <a:rPr lang="tr-TR" sz="1400" dirty="0" err="1"/>
              <a:t>building</a:t>
            </a:r>
            <a:r>
              <a:rPr lang="tr-TR" sz="1400" dirty="0"/>
              <a:t> </a:t>
            </a:r>
            <a:r>
              <a:rPr lang="tr-TR" sz="1400" dirty="0" err="1"/>
              <a:t>construction</a:t>
            </a:r>
            <a:r>
              <a:rPr lang="tr-TR" sz="1400" dirty="0"/>
              <a:t>. </a:t>
            </a:r>
            <a:r>
              <a:rPr lang="tr-TR" sz="1400" dirty="0" err="1"/>
              <a:t>Med</a:t>
            </a:r>
            <a:r>
              <a:rPr lang="tr-TR" sz="1400" dirty="0"/>
              <a:t> </a:t>
            </a:r>
            <a:r>
              <a:rPr lang="tr-TR" sz="1400" dirty="0" err="1"/>
              <a:t>Mycol</a:t>
            </a:r>
            <a:r>
              <a:rPr lang="tr-TR" sz="1400" dirty="0"/>
              <a:t>. 2009;47 </a:t>
            </a:r>
            <a:r>
              <a:rPr lang="tr-TR" sz="1400" dirty="0" err="1"/>
              <a:t>Suppl</a:t>
            </a:r>
            <a:r>
              <a:rPr lang="tr-TR" sz="1400" dirty="0"/>
              <a:t> 1:S210-6.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/>
              <a:t>Alp E. Enfeksiyon Kontrol Programı. Kayseri,2012;175-181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/>
              <a:t>Helen </a:t>
            </a:r>
            <a:r>
              <a:rPr lang="tr-TR" sz="1400" dirty="0" err="1"/>
              <a:t>Judd</a:t>
            </a:r>
            <a:r>
              <a:rPr lang="tr-TR" sz="1400" dirty="0"/>
              <a:t>; </a:t>
            </a:r>
            <a:r>
              <a:rPr lang="tr-TR" sz="1400" dirty="0" err="1"/>
              <a:t>Rory</a:t>
            </a:r>
            <a:r>
              <a:rPr lang="tr-TR" sz="1400" dirty="0"/>
              <a:t> Hannah, </a:t>
            </a:r>
            <a:r>
              <a:rPr lang="tr-TR" sz="1400" dirty="0" err="1"/>
              <a:t>Phillip</a:t>
            </a:r>
            <a:r>
              <a:rPr lang="tr-TR" sz="1400" dirty="0"/>
              <a:t> </a:t>
            </a:r>
            <a:r>
              <a:rPr lang="tr-TR" sz="1400" dirty="0" err="1"/>
              <a:t>Meadors</a:t>
            </a:r>
            <a:r>
              <a:rPr lang="tr-TR" sz="1400" dirty="0"/>
              <a:t>, </a:t>
            </a:r>
            <a:r>
              <a:rPr lang="tr-TR" sz="1400" dirty="0" err="1"/>
              <a:t>Joanne</a:t>
            </a:r>
            <a:r>
              <a:rPr lang="tr-TR" sz="1400" dirty="0"/>
              <a:t> </a:t>
            </a:r>
            <a:r>
              <a:rPr lang="tr-TR" sz="1400" dirty="0" err="1"/>
              <a:t>Bird</a:t>
            </a:r>
            <a:r>
              <a:rPr lang="tr-TR" sz="1400" dirty="0"/>
              <a:t> </a:t>
            </a:r>
            <a:r>
              <a:rPr lang="tr-TR" sz="1400" b="1" dirty="0"/>
              <a:t>. </a:t>
            </a:r>
            <a:r>
              <a:rPr lang="en-AU" sz="1400" b="1" dirty="0"/>
              <a:t>Infection Control During Construction Renovation Maintenance NT Hospital Policy. </a:t>
            </a:r>
            <a:r>
              <a:rPr lang="tr-TR" sz="1400" u="sng" dirty="0">
                <a:hlinkClick r:id="rId3"/>
              </a:rPr>
              <a:t>https://prospective-health.ecu.edu/wp-content/pv-uploads/sites/107/2020/01/Construction_Renovation-approved-6-2-09-9.pdf</a:t>
            </a:r>
            <a:r>
              <a:rPr lang="tr-TR" sz="1400" dirty="0"/>
              <a:t>. Erişim Tarihi: 03.05.2025,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dirty="0"/>
              <a:t>https://www.cdc.gov/infection-control/hcp/reopen-health-facilities/water-wind-damage.html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F5093DB-D00B-5619-29FA-0D574491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4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4EE-548B-5C95-C898-21A85091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E190F10-685B-BA15-29B8-FC4446BD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52159" y="184666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6F740-0298-ABCC-7304-953F8D9E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09" y="595736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b="1" dirty="0">
                <a:solidFill>
                  <a:srgbClr val="5E67A0"/>
                </a:solidFill>
                <a:latin typeface="+mn-lt"/>
              </a:rPr>
            </a:br>
            <a:br>
              <a:rPr lang="tr-TR" sz="4400" dirty="0"/>
            </a:br>
            <a:br>
              <a:rPr lang="tr-TR" sz="4400" dirty="0"/>
            </a:br>
            <a:r>
              <a:rPr lang="tr-TR" sz="4400" b="1" dirty="0">
                <a:latin typeface="+mn-lt"/>
              </a:rPr>
              <a:t> </a:t>
            </a: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4400" b="1" dirty="0">
                <a:latin typeface="+mn-lt"/>
              </a:rPr>
            </a:br>
            <a:br>
              <a:rPr lang="tr-TR" sz="6000" b="1" dirty="0">
                <a:latin typeface="+mn-lt"/>
              </a:rPr>
            </a:br>
            <a:r>
              <a:rPr lang="tr-TR" sz="6000" b="1" dirty="0">
                <a:solidFill>
                  <a:schemeClr val="accent2"/>
                </a:solidFill>
                <a:latin typeface="+mn-lt"/>
              </a:rPr>
              <a:t>Hazırlayanlar</a:t>
            </a:r>
            <a:endParaRPr lang="en-GB" sz="4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85E51D-9116-A536-EFBB-47429506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0AF366E-D6D9-A069-2935-05649ACF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705708" y="4976446"/>
            <a:ext cx="256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666DA4"/>
                </a:solidFill>
              </a:rPr>
              <a:t>Prof. Dr. Ayşegül Ulu Kılıç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6747578" y="4824602"/>
            <a:ext cx="2646622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666DA4"/>
                </a:solidFill>
              </a:rPr>
              <a:t>Doç. Dr. Zeynep Türe Yüce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70324" y="5858613"/>
            <a:ext cx="1169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Türk Hastane </a:t>
            </a:r>
            <a:r>
              <a:rPr lang="tr-TR" sz="1600" b="1" dirty="0" err="1">
                <a:solidFill>
                  <a:srgbClr val="7030A0"/>
                </a:solidFill>
                <a:latin typeface="Lucida Calligraphy" panose="03010101010101010101" pitchFamily="66" charset="0"/>
              </a:rPr>
              <a:t>İnfeksiyonları</a:t>
            </a:r>
            <a:r>
              <a:rPr lang="tr-TR" sz="16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 ve Kontrolü Derneği Olarak Eğitime Katkılarından Dolayı Teşekkür Ederiz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5B4B81C-DA58-A654-31C1-F2099C7A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110"/>
          <a:stretch>
            <a:fillRect/>
          </a:stretch>
        </p:blipFill>
        <p:spPr>
          <a:xfrm>
            <a:off x="6482080" y="2017393"/>
            <a:ext cx="2755053" cy="2479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A4A97993-7AAD-AFF6-628D-AE35129EB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572" y="1881554"/>
            <a:ext cx="2367058" cy="2887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671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060A5-3B4A-3178-A393-B82B8BA6E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409F-CF30-3D84-60B7-C9CC0F6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tr-TR" altLang="tr-TR" b="1" dirty="0">
                <a:solidFill>
                  <a:srgbClr val="7030A0"/>
                </a:solidFill>
                <a:latin typeface="+mn-lt"/>
              </a:rPr>
              <a:t>Proaktif Risk Yönetiminin Önemi</a:t>
            </a:r>
            <a:endParaRPr lang="en-GB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187BE-43E6-1512-51CC-89C40356C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A6A788A4-1BC1-3B51-F230-2DEFD12D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16DB12B5-EDB9-ED47-2EDA-90B1FC26A884}"/>
              </a:ext>
            </a:extLst>
          </p:cNvPr>
          <p:cNvSpPr txBox="1"/>
          <p:nvPr/>
        </p:nvSpPr>
        <p:spPr>
          <a:xfrm>
            <a:off x="843280" y="2149254"/>
            <a:ext cx="5063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1800" dirty="0">
              <a:solidFill>
                <a:srgbClr val="0000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5EECE4-2F65-DCFF-0453-FED401A9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2390323"/>
            <a:ext cx="103073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Bu riskleri yönetmek için reaktif değil, proaktif bir yaklaşım şarttır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Bu nedenle her proje öncesinde: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Kapsamlı bir risk değerlendirmesi yapılmalıdır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Enfeksiyondan en çok etkilenecek riskli hasta grupları belirlenmelidir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Muhtemel patojenler ve yayılma yolları bilinerek bulaş riskini azaltacak planlamalar yapılmalıdır</a:t>
            </a: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728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854" y="2220298"/>
            <a:ext cx="10058400" cy="2698835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7200" b="1" dirty="0">
                <a:solidFill>
                  <a:schemeClr val="bg1"/>
                </a:solidFill>
                <a:latin typeface="+mn-lt"/>
              </a:rPr>
              <a:t>RİSK OLUŞTURAN MİKROORGANİZMALAR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571A4E9-E17E-3934-CD02-F7289265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1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9BDE1C-9500-BCBD-9679-2CEF0F70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err="1">
                <a:solidFill>
                  <a:srgbClr val="FF9900"/>
                </a:solidFill>
                <a:latin typeface="+mn-lt"/>
              </a:rPr>
              <a:t>Aspergillus</a:t>
            </a:r>
            <a:r>
              <a:rPr lang="tr-TR" b="1" i="1" dirty="0">
                <a:solidFill>
                  <a:srgbClr val="FF9900"/>
                </a:solidFill>
                <a:latin typeface="+mn-lt"/>
              </a:rPr>
              <a:t> </a:t>
            </a:r>
            <a:r>
              <a:rPr lang="tr-TR" b="1" i="1" dirty="0" err="1">
                <a:solidFill>
                  <a:srgbClr val="FF9900"/>
                </a:solidFill>
                <a:latin typeface="+mn-lt"/>
              </a:rPr>
              <a:t>Spp</a:t>
            </a:r>
            <a:r>
              <a:rPr lang="tr-TR" b="1" i="1" dirty="0">
                <a:solidFill>
                  <a:srgbClr val="FF9900"/>
                </a:solidFill>
                <a:latin typeface="+mn-lt"/>
              </a:rPr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566431B-C6E4-49ED-C983-AB3EB6EC13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96982" y="2080776"/>
            <a:ext cx="85179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Aspergillus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türleri, hastane kaynaklı küf enfeksiyonlarında en sık görülen organizmalardır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Sağlık hizmetiyle ilişkili </a:t>
            </a:r>
            <a:r>
              <a:rPr kumimoji="0" lang="tr-TR" altLang="tr-TR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Aspergillus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salgınlarının yaklaşık yarısının, hastane içindeki veya çevresindeki inşaat faaliyetlerinden kaynaklandığı tahmin edilmektedir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Ağır yıkım ve enkaz taşıma işlemleri, en yüksek </a:t>
            </a:r>
            <a:r>
              <a:rPr kumimoji="0" lang="tr-TR" altLang="tr-TR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Aspergillus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konsantrasyonlarına neden olur, ancak çok küçük konsantrasyonlar bile yüksek riskli hastalarda enfeksiyon için yeterli olabilir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lang="tr-TR" altLang="tr-TR" dirty="0">
                <a:solidFill>
                  <a:schemeClr val="bg2">
                    <a:lumMod val="10000"/>
                  </a:schemeClr>
                </a:solidFill>
              </a:rPr>
              <a:t>E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n sık izole edilen türler </a:t>
            </a:r>
            <a:r>
              <a:rPr kumimoji="0" lang="tr-TR" altLang="tr-TR" b="0" i="1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A. </a:t>
            </a:r>
            <a:r>
              <a:rPr kumimoji="0" lang="tr-TR" altLang="tr-TR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fumigatus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ve </a:t>
            </a:r>
            <a:r>
              <a:rPr kumimoji="0" lang="tr-TR" altLang="tr-TR" b="0" i="1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A. </a:t>
            </a:r>
            <a:r>
              <a:rPr kumimoji="0" lang="tr-TR" altLang="tr-TR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flavus</a:t>
            </a: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tr-TR" altLang="tr-TR" dirty="0">
                <a:solidFill>
                  <a:schemeClr val="bg2">
                    <a:lumMod val="10000"/>
                  </a:schemeClr>
                </a:solidFill>
              </a:rPr>
              <a:t>olarak bildirilmiştir</a:t>
            </a:r>
            <a:endParaRPr kumimoji="0" lang="tr-TR" altLang="tr-TR" b="0" i="0" u="none" strike="noStrike" cap="none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q"/>
              <a:tabLst/>
            </a:pPr>
            <a:r>
              <a:rPr kumimoji="0" lang="tr-TR" altLang="tr-TR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</a:rPr>
              <a:t>Enfeksiyonlar en çok hematolojik malignitesi olan hastalarda görülür</a:t>
            </a:r>
          </a:p>
        </p:txBody>
      </p:sp>
      <p:pic>
        <p:nvPicPr>
          <p:cNvPr id="5" name="Resim 2">
            <a:extLst>
              <a:ext uri="{FF2B5EF4-FFF2-40B4-BE49-F238E27FC236}">
                <a16:creationId xmlns:a16="http://schemas.microsoft.com/office/drawing/2014/main" id="{C8046FCB-AFD4-80B8-DADF-92604ED8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D7AF793-A978-2880-6A63-2C8FDC99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469" y="4130887"/>
            <a:ext cx="2926264" cy="1979507"/>
          </a:xfrm>
          <a:prstGeom prst="rect">
            <a:avLst/>
          </a:prstGeom>
        </p:spPr>
      </p:pic>
      <p:pic>
        <p:nvPicPr>
          <p:cNvPr id="1026" name="Picture 2" descr="Aspergillus fumigatus | Institut national de santé publique du Québec">
            <a:extLst>
              <a:ext uri="{FF2B5EF4-FFF2-40B4-BE49-F238E27FC236}">
                <a16:creationId xmlns:a16="http://schemas.microsoft.com/office/drawing/2014/main" id="{042D07C3-787F-786D-E4D9-5FA1F08D1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68" y="1825440"/>
            <a:ext cx="1536351" cy="20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982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2515" y="51803"/>
            <a:ext cx="9004952" cy="1523442"/>
          </a:xfrm>
          <a:prstGeom prst="rect">
            <a:avLst/>
          </a:prstGeom>
        </p:spPr>
        <p:txBody>
          <a:bodyPr vert="horz" wrap="square" lIns="0" tIns="289509" rIns="0" bIns="0" rtlCol="0">
            <a:spAutoFit/>
          </a:bodyPr>
          <a:lstStyle/>
          <a:p>
            <a:pPr marL="484505">
              <a:lnSpc>
                <a:spcPct val="100000"/>
              </a:lnSpc>
              <a:spcBef>
                <a:spcPts val="105"/>
              </a:spcBef>
            </a:pPr>
            <a:r>
              <a:rPr sz="4000" b="1" spc="-35" dirty="0" err="1">
                <a:solidFill>
                  <a:schemeClr val="accent1"/>
                </a:solidFill>
                <a:latin typeface="+mn-lt"/>
              </a:rPr>
              <a:t>Nozokomiyal</a:t>
            </a:r>
            <a:r>
              <a:rPr sz="4000" b="1" spc="-13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spc="-20" dirty="0">
                <a:solidFill>
                  <a:schemeClr val="accent1"/>
                </a:solidFill>
                <a:latin typeface="+mn-lt"/>
              </a:rPr>
              <a:t>A</a:t>
            </a:r>
            <a:r>
              <a:rPr sz="4000" b="1" spc="-20" dirty="0" err="1">
                <a:solidFill>
                  <a:schemeClr val="accent1"/>
                </a:solidFill>
                <a:latin typeface="+mn-lt"/>
              </a:rPr>
              <a:t>spergillozda</a:t>
            </a:r>
            <a:r>
              <a:rPr sz="4000" b="1" spc="-125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spc="-125" dirty="0">
                <a:solidFill>
                  <a:schemeClr val="accent1"/>
                </a:solidFill>
                <a:latin typeface="+mn-lt"/>
              </a:rPr>
              <a:t>Ç</a:t>
            </a:r>
            <a:r>
              <a:rPr sz="4000" b="1" dirty="0" err="1">
                <a:solidFill>
                  <a:schemeClr val="accent1"/>
                </a:solidFill>
                <a:latin typeface="+mn-lt"/>
              </a:rPr>
              <a:t>evresel</a:t>
            </a:r>
            <a:r>
              <a:rPr sz="4000" b="1" spc="-145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spc="-10" dirty="0">
                <a:solidFill>
                  <a:schemeClr val="accent1"/>
                </a:solidFill>
                <a:latin typeface="+mn-lt"/>
              </a:rPr>
              <a:t>K</a:t>
            </a:r>
            <a:r>
              <a:rPr sz="4000" b="1" spc="-10" dirty="0" err="1">
                <a:solidFill>
                  <a:schemeClr val="accent1"/>
                </a:solidFill>
                <a:latin typeface="+mn-lt"/>
              </a:rPr>
              <a:t>aynaklar</a:t>
            </a:r>
            <a:endParaRPr sz="4000" b="1" spc="-1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8319" y="1830535"/>
            <a:ext cx="10780395" cy="4001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Filtrelenmemiş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dış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havanın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içeri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akışı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Kirli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havanın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geri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cs typeface="Calibri"/>
              </a:rPr>
              <a:t>akışı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3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Hava</a:t>
            </a:r>
            <a:r>
              <a:rPr sz="2000" spc="-10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filtreleri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20" dirty="0">
                <a:solidFill>
                  <a:schemeClr val="bg2">
                    <a:lumMod val="10000"/>
                  </a:schemeClr>
                </a:solidFill>
                <a:cs typeface="Calibri"/>
              </a:rPr>
              <a:t>Yangına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dayanıklılık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malzemeleri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Klimalar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3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Kanal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sistemleri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Asma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cs typeface="Calibri"/>
              </a:rPr>
              <a:t>tavanların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üzerindeki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cs typeface="Calibri"/>
              </a:rPr>
              <a:t>toz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2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Nemli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ahşap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cs typeface="Calibri"/>
              </a:rPr>
              <a:t>malzemeler,</a:t>
            </a:r>
            <a:r>
              <a:rPr sz="2000" spc="-3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25" dirty="0">
                <a:solidFill>
                  <a:schemeClr val="bg2">
                    <a:lumMod val="10000"/>
                  </a:schemeClr>
                </a:solidFill>
                <a:cs typeface="Calibri"/>
              </a:rPr>
              <a:t>duvarlar,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cs typeface="Calibri"/>
              </a:rPr>
              <a:t>mutfak,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dirty="0" err="1">
                <a:solidFill>
                  <a:schemeClr val="bg2">
                    <a:lumMod val="10000"/>
                  </a:schemeClr>
                </a:solidFill>
                <a:cs typeface="Calibri"/>
              </a:rPr>
              <a:t>süs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cs typeface="Calibri"/>
              </a:rPr>
              <a:t> </a:t>
            </a:r>
            <a:r>
              <a:rPr sz="2000" spc="-10" dirty="0" err="1">
                <a:solidFill>
                  <a:schemeClr val="bg2">
                    <a:lumMod val="10000"/>
                  </a:schemeClr>
                </a:solidFill>
                <a:cs typeface="Calibri"/>
              </a:rPr>
              <a:t>bitkileri</a:t>
            </a:r>
            <a:endParaRPr sz="2000" dirty="0">
              <a:solidFill>
                <a:schemeClr val="bg2">
                  <a:lumMod val="10000"/>
                </a:schemeClr>
              </a:solidFill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4302" y="1934717"/>
            <a:ext cx="2452497" cy="16362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4302" y="4122877"/>
            <a:ext cx="2478278" cy="11036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15302" y="3263391"/>
            <a:ext cx="1970277" cy="1475740"/>
          </a:xfrm>
          <a:prstGeom prst="rect">
            <a:avLst/>
          </a:prstGeom>
        </p:spPr>
      </p:pic>
      <p:pic>
        <p:nvPicPr>
          <p:cNvPr id="8" name="Resim 2">
            <a:extLst>
              <a:ext uri="{FF2B5EF4-FFF2-40B4-BE49-F238E27FC236}">
                <a16:creationId xmlns:a16="http://schemas.microsoft.com/office/drawing/2014/main" id="{ACA3AB4D-A471-672B-71F5-F50A9693E2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80" y="688611"/>
            <a:ext cx="5125720" cy="1048749"/>
          </a:xfrm>
          <a:prstGeom prst="rect">
            <a:avLst/>
          </a:prstGeom>
        </p:spPr>
        <p:txBody>
          <a:bodyPr vert="horz" wrap="square" lIns="0" tIns="307086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105"/>
              </a:spcBef>
            </a:pPr>
            <a:r>
              <a:rPr b="1" dirty="0" err="1">
                <a:solidFill>
                  <a:schemeClr val="accent1"/>
                </a:solidFill>
                <a:latin typeface="+mn-lt"/>
              </a:rPr>
              <a:t>Diğer</a:t>
            </a:r>
            <a:r>
              <a:rPr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spc="-10" dirty="0">
                <a:solidFill>
                  <a:schemeClr val="accent1"/>
                </a:solidFill>
                <a:latin typeface="+mn-lt"/>
              </a:rPr>
              <a:t>M</a:t>
            </a:r>
            <a:r>
              <a:rPr b="1" spc="-10" dirty="0" err="1">
                <a:solidFill>
                  <a:schemeClr val="accent1"/>
                </a:solidFill>
                <a:latin typeface="+mn-lt"/>
              </a:rPr>
              <a:t>antarlar</a:t>
            </a:r>
            <a:endParaRPr b="1" spc="-1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0188" y="2047011"/>
            <a:ext cx="30702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Mucorales</a:t>
            </a:r>
            <a:r>
              <a:rPr sz="2000" b="1" i="1" spc="-7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/</a:t>
            </a:r>
            <a:r>
              <a:rPr sz="2000" b="1" i="1" spc="-50" dirty="0"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Rhizopus</a:t>
            </a:r>
            <a:r>
              <a:rPr sz="2000" b="1" i="1" spc="-70" dirty="0"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türleri</a:t>
            </a:r>
            <a:r>
              <a:rPr sz="2000" b="1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4013" y="2491423"/>
            <a:ext cx="1818639" cy="1378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</a:t>
            </a:r>
            <a:r>
              <a:rPr sz="2000" spc="-10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filtresi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3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Asma</a:t>
            </a:r>
            <a:r>
              <a:rPr sz="2000" spc="-4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tavanlar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Helikopter</a:t>
            </a:r>
            <a:r>
              <a:rPr sz="2000" spc="-7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pisti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0188" y="4117554"/>
            <a:ext cx="194246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Penisilyum</a:t>
            </a:r>
            <a:r>
              <a:rPr sz="2000" b="1" i="1" spc="-7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10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türleri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0188" y="4448390"/>
            <a:ext cx="4421505" cy="1901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Çürüyen</a:t>
            </a:r>
            <a:r>
              <a:rPr sz="2000" spc="-8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dolap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tahtası,</a:t>
            </a:r>
            <a:r>
              <a:rPr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boru</a:t>
            </a:r>
            <a:r>
              <a:rPr sz="2000" spc="-6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sızıntısı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2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Havalandırma</a:t>
            </a:r>
            <a:r>
              <a:rPr sz="2000" spc="-4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kanalı</a:t>
            </a:r>
            <a:r>
              <a:rPr sz="2000" spc="-5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fiberglas</a:t>
            </a:r>
            <a:r>
              <a:rPr sz="2000" spc="-55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izolasyonu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1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</a:t>
            </a:r>
            <a:r>
              <a:rPr sz="2000" spc="-1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filtreleri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730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3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Topikal</a:t>
            </a:r>
            <a:r>
              <a:rPr sz="2000" spc="-6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anestezik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4157" y="2212429"/>
            <a:ext cx="22777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Scedosporium</a:t>
            </a:r>
            <a:r>
              <a:rPr sz="2000" b="1" i="1" spc="-100" dirty="0"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türleri</a:t>
            </a:r>
            <a:r>
              <a:rPr sz="2000" b="1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95656" y="2576963"/>
            <a:ext cx="87756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İnşaat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2389" y="3015299"/>
            <a:ext cx="21710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Akremonium</a:t>
            </a:r>
            <a:r>
              <a:rPr sz="2000" b="1" i="1" spc="-45" dirty="0"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türleri</a:t>
            </a:r>
            <a:r>
              <a:rPr sz="2000" b="1" spc="-10" dirty="0"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22389" y="3389121"/>
            <a:ext cx="16446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Hava</a:t>
            </a:r>
            <a:r>
              <a:rPr sz="2000" spc="-105" dirty="0"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filtreleri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34466" y="4117555"/>
            <a:ext cx="11264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Sporothrix</a:t>
            </a:r>
            <a:endParaRPr sz="2000" dirty="0">
              <a:solidFill>
                <a:schemeClr val="bg2">
                  <a:lumMod val="1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2389" y="4557725"/>
            <a:ext cx="26225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İnşaat</a:t>
            </a:r>
            <a:r>
              <a:rPr sz="2000" spc="409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</a:t>
            </a:r>
            <a:r>
              <a:rPr sz="2000" spc="-10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psödoepidemi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4" name="Resim 2">
            <a:extLst>
              <a:ext uri="{FF2B5EF4-FFF2-40B4-BE49-F238E27FC236}">
                <a16:creationId xmlns:a16="http://schemas.microsoft.com/office/drawing/2014/main" id="{6039EE65-0A2F-2159-04BC-174F88F2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Özel 22">
      <a:dk1>
        <a:srgbClr val="0F4C76"/>
      </a:dk1>
      <a:lt1>
        <a:sysClr val="window" lastClr="FFFFFF"/>
      </a:lt1>
      <a:dk2>
        <a:srgbClr val="637052"/>
      </a:dk2>
      <a:lt2>
        <a:srgbClr val="CCDDEA"/>
      </a:lt2>
      <a:accent1>
        <a:srgbClr val="FF9933"/>
      </a:accent1>
      <a:accent2>
        <a:srgbClr val="660066"/>
      </a:accent2>
      <a:accent3>
        <a:srgbClr val="865640"/>
      </a:accent3>
      <a:accent4>
        <a:srgbClr val="9B8357"/>
      </a:accent4>
      <a:accent5>
        <a:srgbClr val="FF000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İDER POWERPOİNT ŞABLONU (1)" id="{958E88EB-2B7A-4D38-9FEF-BCE4E8ADE412}" vid="{D8C05706-E3DD-4AA0-B90A-1937CBBF10C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HİDER Slayt Şablonu - Kopya</Template>
  <TotalTime>1979</TotalTime>
  <Words>2920</Words>
  <Application>Microsoft Office PowerPoint</Application>
  <PresentationFormat>Geniş ekran</PresentationFormat>
  <Paragraphs>381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6" baseType="lpstr">
      <vt:lpstr>Arial</vt:lpstr>
      <vt:lpstr>Arial MT</vt:lpstr>
      <vt:lpstr>Calibri</vt:lpstr>
      <vt:lpstr>Calibri Light</vt:lpstr>
      <vt:lpstr>Lucida Calligraphy</vt:lpstr>
      <vt:lpstr>Wingdings</vt:lpstr>
      <vt:lpstr>Geçmişe bakış</vt:lpstr>
      <vt:lpstr>HASTANELERDE YAPIM VE ONARIM ÇALIŞMALARINDA ENFEKSİYON KONTROLÜ</vt:lpstr>
      <vt:lpstr>Sunum Planı</vt:lpstr>
      <vt:lpstr>Önemi</vt:lpstr>
      <vt:lpstr> Enfeksiyon Riski Nasıl Ortaya Çıkar?</vt:lpstr>
      <vt:lpstr> Proaktif Risk Yönetiminin Önemi</vt:lpstr>
      <vt:lpstr>RİSK OLUŞTURAN MİKROORGANİZMALAR</vt:lpstr>
      <vt:lpstr>Aspergillus Spp.</vt:lpstr>
      <vt:lpstr>Nozokomiyal Aspergillozda Çevresel Kaynaklar</vt:lpstr>
      <vt:lpstr>Diğer Mantarlar</vt:lpstr>
      <vt:lpstr>Bakteriler: Legionella Türleri</vt:lpstr>
      <vt:lpstr>ÇÖZÜM STRATEJİSİ: MULTİDİSİPLİNER TAKIM</vt:lpstr>
      <vt:lpstr>Çözüm Stratejisi: Multidisipliner Takım</vt:lpstr>
      <vt:lpstr>Çözüm Stratejisi: Multidisipliner Takım</vt:lpstr>
      <vt:lpstr>Multidisipliner Takımın Görevleri</vt:lpstr>
      <vt:lpstr>İşlem Bilgisi</vt:lpstr>
      <vt:lpstr>RİSK DEĞERLENDİRMESİ VE İŞLEM SINIFLANDIRMASI</vt:lpstr>
      <vt:lpstr>Enfeksiyon Kontrol Risk Değerlendirmesi (EKRD)</vt:lpstr>
      <vt:lpstr>Hasta Risk Grubu</vt:lpstr>
      <vt:lpstr>Hasta Risk Grubu</vt:lpstr>
      <vt:lpstr>Hasta Risk Grubu</vt:lpstr>
      <vt:lpstr>Hasta Risk Grubu</vt:lpstr>
      <vt:lpstr>İnşaat, Yapım-Onarım İşleminin Sınıfı</vt:lpstr>
      <vt:lpstr>İnşaat, Yapım-Onarım İşleminin Sınıfı</vt:lpstr>
      <vt:lpstr>İnşaat, Yapım-Onarım  İşleminin Sınıfı</vt:lpstr>
      <vt:lpstr>İnşaat, Yapım-Onarım İşleminin Sınıfı</vt:lpstr>
      <vt:lpstr>DÜZEYLERE GÖRE KONTROL ÖNLEMLERİ</vt:lpstr>
      <vt:lpstr>PowerPoint Sunusu</vt:lpstr>
      <vt:lpstr>Risk Grubu ve İşlem Sınıfına Göre Alınacak Önlemlerin Düzeyleri</vt:lpstr>
      <vt:lpstr>Risk Grubu ve İşlem Sınıfına Göre Alınacak Önlemlerin Düzeyleri</vt:lpstr>
      <vt:lpstr>Risk Grubu ve İşlem Sınıfına Göre Alınacak Önlemlerin Düzeyleri</vt:lpstr>
      <vt:lpstr>Risk Grubu ve İşlem Sınıfına Göre Alınacak Önlemlerin Düzeyleri</vt:lpstr>
      <vt:lpstr>Risk Grubu ve İşlem Sınıfına Göre Alınacak Önlemlerin Düzeyleri</vt:lpstr>
      <vt:lpstr>PowerPoint Sunusu</vt:lpstr>
      <vt:lpstr>DESTEKLEYİCİ FAALİYETLER: EĞİTİM, TRAFİK KONTROLÜ VE HASTA KORUMA</vt:lpstr>
      <vt:lpstr>HEPA Filtre Kullanımı</vt:lpstr>
      <vt:lpstr>Antifungal Profilaksi</vt:lpstr>
      <vt:lpstr>Hastaları Korumaya Yönelik Önlemler</vt:lpstr>
      <vt:lpstr>Trafik Kontrolü</vt:lpstr>
      <vt:lpstr>Eğitim</vt:lpstr>
      <vt:lpstr>Hava Örneklemesi</vt:lpstr>
      <vt:lpstr>HASTANELERDE SU TAŞKINLARINA KARŞI ALINACAK ENFEKSİYON KONTROL ÖNLEMLERİ</vt:lpstr>
      <vt:lpstr>Yapısal ve Elektriksel Güvenlik Değerlendirmesi</vt:lpstr>
      <vt:lpstr>Kişisel Koruyucu Ekipman Kullanımı</vt:lpstr>
      <vt:lpstr>Çevresel Dekontaminasyon ve Küf Kontrolü Prosedürleri</vt:lpstr>
      <vt:lpstr>Çevresel Dekontaminasyon ve Küf Kontrolü Prosedürleri</vt:lpstr>
      <vt:lpstr>Tesis Sistemlerinin ve Ekipmanların Yeniden Devreye Alınması</vt:lpstr>
      <vt:lpstr>Tesis Sistemlerinin ve Ekipmanların Yeniden Devreye Alınması</vt:lpstr>
      <vt:lpstr>Kaynaklar</vt:lpstr>
      <vt:lpstr>                Hazırlayanlar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Hijyeni</dc:title>
  <dc:creator>Aydın Alber Yüce</dc:creator>
  <cp:lastModifiedBy>Aydın Alber Yüce</cp:lastModifiedBy>
  <cp:revision>63</cp:revision>
  <dcterms:created xsi:type="dcterms:W3CDTF">2025-04-30T17:13:23Z</dcterms:created>
  <dcterms:modified xsi:type="dcterms:W3CDTF">2025-07-14T07:35:31Z</dcterms:modified>
</cp:coreProperties>
</file>